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63" r:id="rId7"/>
    <p:sldId id="264" r:id="rId8"/>
    <p:sldId id="265" r:id="rId9"/>
    <p:sldId id="267"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095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B5C83F99-2865-4983-B3C9-537D90BFB1F6}" type="datetimeFigureOut">
              <a:rPr lang="de-DE"/>
              <a:pPr>
                <a:defRPr/>
              </a:pPr>
              <a:t>24.09.2009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D7BBAED2-503C-48FC-B351-247470087EC5}" type="slidenum">
              <a:rPr lang="de-DE"/>
              <a:pPr>
                <a:defRPr/>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FE673C0B-5B48-4C14-B002-244618661F5C}" type="datetimeFigureOut">
              <a:rPr lang="de-DE"/>
              <a:pPr>
                <a:defRPr/>
              </a:pPr>
              <a:t>24.09.2009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06426E20-FB06-478F-B2C1-A88972962801}" type="slidenum">
              <a:rPr lang="de-DE"/>
              <a:pPr>
                <a:defRPr/>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CA8AD671-2D77-40D9-8E71-BC1CBCD6AFEF}" type="datetimeFigureOut">
              <a:rPr lang="de-DE"/>
              <a:pPr>
                <a:defRPr/>
              </a:pPr>
              <a:t>24.09.2009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ED4497E7-FF10-43D2-AEC7-83D6EAB7C65C}" type="slidenum">
              <a:rPr lang="de-DE"/>
              <a:pPr>
                <a:defRPr/>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4C575D49-AE5A-4DF7-8383-15ACA361B0DE}" type="datetimeFigureOut">
              <a:rPr lang="de-DE"/>
              <a:pPr>
                <a:defRPr/>
              </a:pPr>
              <a:t>24.09.2009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39766BFE-CA9E-4F62-8CED-D9A9DE434D14}" type="slidenum">
              <a:rPr lang="de-DE"/>
              <a:pPr>
                <a:defRPr/>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F7F5AC34-CAED-4E62-A39D-CD5FB1FB5FF8}" type="datetimeFigureOut">
              <a:rPr lang="de-DE"/>
              <a:pPr>
                <a:defRPr/>
              </a:pPr>
              <a:t>24.09.2009</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B55A9FD6-1F1B-4B34-9684-20A8E154816C}" type="slidenum">
              <a:rPr lang="de-DE"/>
              <a:pPr>
                <a:defRPr/>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5FF9D2F9-20C3-47E2-8A1B-FC185C9F29DC}" type="datetimeFigureOut">
              <a:rPr lang="de-DE"/>
              <a:pPr>
                <a:defRPr/>
              </a:pPr>
              <a:t>24.09.2009</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368ACC86-7B82-4242-BE3E-BA602A124919}" type="slidenum">
              <a:rPr lang="de-DE"/>
              <a:pPr>
                <a:defRPr/>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FBA967DD-43E7-47A0-8990-57A83C42C7FA}" type="datetimeFigureOut">
              <a:rPr lang="de-DE"/>
              <a:pPr>
                <a:defRPr/>
              </a:pPr>
              <a:t>24.09.2009</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64780DBE-15AB-4B0E-B6DC-BAB51D1FDA10}" type="slidenum">
              <a:rPr lang="de-DE"/>
              <a:pPr>
                <a:defRPr/>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665C8E59-9644-49B6-A23D-071315F8FB3F}" type="datetimeFigureOut">
              <a:rPr lang="de-DE"/>
              <a:pPr>
                <a:defRPr/>
              </a:pPr>
              <a:t>24.09.2009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47AE66CB-7100-4DB9-A154-984E79A786E7}"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646E84FB-4EAE-4660-BAB8-6379952A4529}" type="datetimeFigureOut">
              <a:rPr lang="de-DE"/>
              <a:pPr>
                <a:defRPr/>
              </a:pPr>
              <a:t>24.09.2009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90129974-5943-40E8-B801-9E20165FC3FB}"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EAF8A7E2-FD3F-4DF6-9445-17BB685D4F3B}" type="datetimeFigureOut">
              <a:rPr lang="de-DE"/>
              <a:pPr>
                <a:defRPr/>
              </a:pPr>
              <a:t>24.09.2009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F3070C7E-9C56-4236-BE8C-5F531E6AD7E2}" type="slidenum">
              <a:rPr lang="de-DE"/>
              <a:pPr>
                <a:defRPr/>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34518CC1-1E3F-46E3-9AE4-8BA8FB83063C}" type="datetimeFigureOut">
              <a:rPr lang="de-DE"/>
              <a:pPr>
                <a:defRPr/>
              </a:pPr>
              <a:t>24.09.2009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6675D4D8-E2DE-4124-92EA-36E69BA1F6B7}" type="slidenum">
              <a:rPr lang="de-DE"/>
              <a:pPr>
                <a:defRPr/>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3AEEA54A-C18D-4638-8E11-945C55EB37D4}" type="datetimeFigureOut">
              <a:rPr lang="de-DE"/>
              <a:pPr>
                <a:defRPr/>
              </a:pPr>
              <a:t>24.09.2009</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0E09951E-E215-483D-B27F-F9626D2D41E6}"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inigolfsport.de/"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www.dosb.de/de/organisation/mitgliedsorganisationen/spitzenverbaende/cHash/800acf187c/?tx_dkdaddress_pi2%5bshowUid%5d=179"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minigolfsport.de/"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www.minigolfsport.de/" TargetMode="External"/><Relationship Id="rId7"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hyperlink" Target="mailto:pressewart@minigolfsport.de"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hyperlink" Target="http://www.minigolfsport.de/" TargetMode="External"/><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image" Target="../media/image8.gif"/><Relationship Id="rId1" Type="http://schemas.openxmlformats.org/officeDocument/2006/relationships/slideLayout" Target="../slideLayouts/slideLayout7.xml"/><Relationship Id="rId6" Type="http://schemas.openxmlformats.org/officeDocument/2006/relationships/hyperlink" Target="http://www.minigolf-hessen.de/html/minigolfanlage_kuenzell_0.html" TargetMode="External"/><Relationship Id="rId5" Type="http://schemas.openxmlformats.org/officeDocument/2006/relationships/image" Target="../media/image11.jpeg"/><Relationship Id="rId10" Type="http://schemas.openxmlformats.org/officeDocument/2006/relationships/image" Target="../media/image13.jpeg"/><Relationship Id="rId4" Type="http://schemas.openxmlformats.org/officeDocument/2006/relationships/image" Target="../media/image10.jpe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inigolfsport.de/" TargetMode="Externa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inigolfsport.de/" TargetMode="Externa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inigolfsport.de/"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hyperlink" Target="http://www.minigolfsport.de/" TargetMode="External"/><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hyperlink" Target="http://www.minigolfsport.de/leistungssport-minigolf.html"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hyperlink" Target="http://www.minigolfsport.de/"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minigolfsport.de/kader/ausgabe-detail.php?spieler=greiffendorftimo.dat" TargetMode="External"/><Relationship Id="rId3" Type="http://schemas.openxmlformats.org/officeDocument/2006/relationships/hyperlink" Target="http://www.bgs-hardenberg-poetter.de/" TargetMode="External"/><Relationship Id="rId7" Type="http://schemas.openxmlformats.org/officeDocument/2006/relationships/hyperlink" Target="http://www.minigolfsport.de/kader/ausgabe-detail.php?spieler=geistalexander.dat" TargetMode="Externa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hyperlink" Target="http://www.minigolfsport.de/kader/ausgabe-detail.php?spieler=erlbruchwalter.dat" TargetMode="External"/><Relationship Id="rId5" Type="http://schemas.openxmlformats.org/officeDocument/2006/relationships/hyperlink" Target="http://www.minigolfsport.de/kader/ausgabe-detail.php?spieler=erlbruchharald.dat" TargetMode="External"/><Relationship Id="rId10" Type="http://schemas.openxmlformats.org/officeDocument/2006/relationships/image" Target="../media/image24.jpeg"/><Relationship Id="rId4" Type="http://schemas.openxmlformats.org/officeDocument/2006/relationships/image" Target="../media/image22.gif"/><Relationship Id="rId9" Type="http://schemas.openxmlformats.org/officeDocument/2006/relationships/image" Target="../media/image23.gif"/></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www.minigolfsport.de/kader/ausgabe-detail.php?spieler=hermannmax.dat" TargetMode="External"/><Relationship Id="rId7" Type="http://schemas.openxmlformats.org/officeDocument/2006/relationships/hyperlink" Target="http://www.mgc-mainz.de/" TargetMode="Externa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hyperlink" Target="http://www.minigolfsport.de/kader/ausgabe-detail.php?spieler=spreiersascha.dat" TargetMode="External"/><Relationship Id="rId5" Type="http://schemas.openxmlformats.org/officeDocument/2006/relationships/hyperlink" Target="http://www.minigolfsport.de/kader/ausgabe-detail.php?spieler=scholzlucas.dat" TargetMode="External"/><Relationship Id="rId10" Type="http://schemas.openxmlformats.org/officeDocument/2006/relationships/image" Target="../media/image28.jpeg"/><Relationship Id="rId4" Type="http://schemas.openxmlformats.org/officeDocument/2006/relationships/hyperlink" Target="http://www.minigolfsport.de/kader/ausgabe-detail.php?spieler=noackmarcel.dat" TargetMode="External"/><Relationship Id="rId9"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hyperlink" Target="http://www.minigolfsport.de/kader/ausgabe-detail.php?spieler=junkermannalexander.dat" TargetMode="External"/><Relationship Id="rId7"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hyperlink" Target="http://www.mgc-dormagen-brechten.de/" TargetMode="External"/><Relationship Id="rId5" Type="http://schemas.openxmlformats.org/officeDocument/2006/relationships/hyperlink" Target="http://www.minigolfsport.de/kader/ausgabe-detail.php?spieler=templinmarco.dat" TargetMode="External"/><Relationship Id="rId10" Type="http://schemas.openxmlformats.org/officeDocument/2006/relationships/image" Target="../media/image33.jpeg"/><Relationship Id="rId4" Type="http://schemas.openxmlformats.org/officeDocument/2006/relationships/hyperlink" Target="http://www.minigolfsport.de/kader/ausgabe-detail.php?spieler=moellermichael.dat" TargetMode="External"/><Relationship Id="rId9" Type="http://schemas.openxmlformats.org/officeDocument/2006/relationships/image" Target="../media/image32.jpeg"/></Relationships>
</file>

<file path=ppt/slides/_rels/slide13.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hyperlink" Target="http://www.minigolfsport.de/kader/ausgabe-detail.php?spieler=braungart-zinkachim.dat" TargetMode="External"/><Relationship Id="rId7" Type="http://schemas.openxmlformats.org/officeDocument/2006/relationships/hyperlink" Target="http://www.sg-arheilgen.de/index.php?id=bahnengolf" TargetMode="External"/><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hyperlink" Target="http://www.minigolfsport.de/kader/ausgabe-detail.php?spieler=schneiderandreas.dat" TargetMode="External"/><Relationship Id="rId5" Type="http://schemas.openxmlformats.org/officeDocument/2006/relationships/hyperlink" Target="http://www.minigolfsport.de/kader/ausgabe-detail.php?spieler=klassenoleg.dat" TargetMode="External"/><Relationship Id="rId4" Type="http://schemas.openxmlformats.org/officeDocument/2006/relationships/hyperlink" Target="http://www.minigolfsport.de/kader/ausgabe-detail.php?spieler=kapkedennis.dat" TargetMode="External"/><Relationship Id="rId9"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hyperlink" Target="http://www.minigolfsport.de/kader/ausgabe-detail.php?spieler=paulsenachim.dat" TargetMode="Externa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gif"/><Relationship Id="rId4" Type="http://schemas.openxmlformats.org/officeDocument/2006/relationships/hyperlink" Target="http://www.niendorfermc.d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minigolfsport.de/kader/ausgabe-detail.php?spieler=henningmarco.dat" TargetMode="External"/><Relationship Id="rId7" Type="http://schemas.openxmlformats.org/officeDocument/2006/relationships/image" Target="../media/image42.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1.gif"/><Relationship Id="rId5" Type="http://schemas.openxmlformats.org/officeDocument/2006/relationships/hyperlink" Target="http://www.minigolfpark-marienfelde.de/" TargetMode="External"/><Relationship Id="rId4" Type="http://schemas.openxmlformats.org/officeDocument/2006/relationships/hyperlink" Target="http://www.minigolfsport.de/kader/ausgabe-detail.php?spieler=loeschmanndennis.da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minigolfsport.de/" TargetMode="External"/><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hyperlink" Target="http://medien.meyers.de/search.php?search_keywords=bahnengolf"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www.minigolfsport.de/kader/ausgabe-detail.php?spieler=gundert-greiffendorfnicole.dat" TargetMode="External"/><Relationship Id="rId7" Type="http://schemas.openxmlformats.org/officeDocument/2006/relationships/hyperlink" Target="http://www.mgc-mainz.de/" TargetMode="External"/><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hyperlink" Target="http://www.minigolfsport.de/kader/ausgabe-detail.php?spieler=kobischalice.dat" TargetMode="External"/><Relationship Id="rId5" Type="http://schemas.openxmlformats.org/officeDocument/2006/relationships/hyperlink" Target="http://www.minigolfsport.de/kader/ausgabe-detail.php?spieler=kernstefanie.dat" TargetMode="External"/><Relationship Id="rId4" Type="http://schemas.openxmlformats.org/officeDocument/2006/relationships/hyperlink" Target="http://www.minigolfsport.de/kader/ausgabe-detail.php?spieler=hempelanne.dat" TargetMode="External"/><Relationship Id="rId9"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hyperlink" Target="http://www.minigolfsport.de/kader/ausgabe-detail.php?spieler=oberwegbianca.dat" TargetMode="External"/><Relationship Id="rId7" Type="http://schemas.openxmlformats.org/officeDocument/2006/relationships/image" Target="../media/image48.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hyperlink" Target="http://www.mgc-goettingen.de/" TargetMode="External"/><Relationship Id="rId4" Type="http://schemas.openxmlformats.org/officeDocument/2006/relationships/hyperlink" Target="http://www.minigolfsport.de/kader/ausgabe-detail.php?spieler=piechottanicole.da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minigolfsport.de/kader/ausgabe-detail.php?spieler=eiltsfrauke.dat" TargetMode="External"/><Relationship Id="rId7" Type="http://schemas.openxmlformats.org/officeDocument/2006/relationships/image" Target="../media/image51.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hyperlink" Target="http://www.minigolf-olching.de/" TargetMode="External"/><Relationship Id="rId4" Type="http://schemas.openxmlformats.org/officeDocument/2006/relationships/hyperlink" Target="http://www.minigolfsport.de/kader/ausgabe-detail.php?spieler=erlbruchmonika.da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hyperlink" Target="http://www.msc-bensheim-auerbach.d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minigolfsport.de/kader/ausgabe-detail.php?spieler=reinickeandrea.dat" TargetMode="External"/><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hyperlink" Target="http://www.mcmoeve.d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inigolfsport.de/" TargetMode="External"/><Relationship Id="rId1" Type="http://schemas.openxmlformats.org/officeDocument/2006/relationships/slideLayout" Target="../slideLayouts/slideLayout7.xml"/><Relationship Id="rId5" Type="http://schemas.openxmlformats.org/officeDocument/2006/relationships/hyperlink" Target="http://www.minigolfsport.de/minigolfatlas.html" TargetMode="External"/><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hyperlink" Target="http://www.minigolfsport.de/" TargetMode="External"/><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Grafik 10" descr="titel.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714480" y="500042"/>
            <a:ext cx="5480218"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solidFill>
                  <a:srgbClr val="FFC000"/>
                </a:solidFill>
                <a:effectLst>
                  <a:outerShdw blurRad="50800" dist="38100" dir="16200000" rotWithShape="0">
                    <a:prstClr val="black">
                      <a:alpha val="40000"/>
                    </a:prstClr>
                  </a:outerShdw>
                </a:effectLst>
                <a:latin typeface="+mn-lt"/>
              </a:rPr>
              <a:t>Faszination Bundesliga</a:t>
            </a:r>
          </a:p>
        </p:txBody>
      </p:sp>
      <p:pic>
        <p:nvPicPr>
          <p:cNvPr id="9" name="Picture 3">
            <a:hlinkClick r:id="rId3"/>
          </p:cNvPr>
          <p:cNvPicPr>
            <a:picLocks noChangeAspect="1" noChangeArrowheads="1"/>
          </p:cNvPicPr>
          <p:nvPr/>
        </p:nvPicPr>
        <p:blipFill>
          <a:blip r:embed="rId4"/>
          <a:srcRect/>
          <a:stretch>
            <a:fillRect/>
          </a:stretch>
        </p:blipFill>
        <p:spPr bwMode="auto">
          <a:xfrm rot="5400000">
            <a:off x="329123" y="82115"/>
            <a:ext cx="984764" cy="1214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5" name="Textfeld 14"/>
          <p:cNvSpPr txBox="1">
            <a:spLocks noChangeArrowheads="1"/>
          </p:cNvSpPr>
          <p:nvPr/>
        </p:nvSpPr>
        <p:spPr bwMode="auto">
          <a:xfrm rot="-5400000">
            <a:off x="-1315244" y="3315494"/>
            <a:ext cx="4357688" cy="584200"/>
          </a:xfrm>
          <a:prstGeom prst="rect">
            <a:avLst/>
          </a:prstGeom>
          <a:noFill/>
          <a:ln w="9525">
            <a:noFill/>
            <a:miter lim="800000"/>
            <a:headEnd/>
            <a:tailEnd/>
          </a:ln>
        </p:spPr>
        <p:txBody>
          <a:bodyPr>
            <a:spAutoFit/>
          </a:bodyPr>
          <a:lstStyle/>
          <a:p>
            <a:r>
              <a:rPr lang="de-DE" sz="3200" b="1">
                <a:solidFill>
                  <a:srgbClr val="FFC000"/>
                </a:solidFill>
                <a:latin typeface="Calibri" pitchFamily="34" charset="0"/>
              </a:rPr>
              <a:t>www.minigolfsport.de</a:t>
            </a:r>
          </a:p>
        </p:txBody>
      </p:sp>
      <p:pic>
        <p:nvPicPr>
          <p:cNvPr id="21" name="Grafik 20" descr="dosb.jpg">
            <a:hlinkClick r:id="rId5"/>
          </p:cNvPr>
          <p:cNvPicPr>
            <a:picLocks noChangeAspect="1"/>
          </p:cNvPicPr>
          <p:nvPr/>
        </p:nvPicPr>
        <p:blipFill>
          <a:blip r:embed="rId6"/>
          <a:stretch>
            <a:fillRect/>
          </a:stretch>
        </p:blipFill>
        <p:spPr>
          <a:xfrm>
            <a:off x="857224" y="5929330"/>
            <a:ext cx="1939030" cy="7143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7" name="Textfeld 17"/>
          <p:cNvSpPr txBox="1">
            <a:spLocks noChangeArrowheads="1"/>
          </p:cNvSpPr>
          <p:nvPr/>
        </p:nvSpPr>
        <p:spPr bwMode="auto">
          <a:xfrm>
            <a:off x="3071813" y="6000750"/>
            <a:ext cx="5500687" cy="584200"/>
          </a:xfrm>
          <a:prstGeom prst="rect">
            <a:avLst/>
          </a:prstGeom>
          <a:noFill/>
          <a:ln w="9525">
            <a:noFill/>
            <a:miter lim="800000"/>
            <a:headEnd/>
            <a:tailEnd/>
          </a:ln>
        </p:spPr>
        <p:txBody>
          <a:bodyPr>
            <a:spAutoFit/>
          </a:bodyPr>
          <a:lstStyle/>
          <a:p>
            <a:r>
              <a:rPr lang="de-DE" sz="3200" b="1">
                <a:latin typeface="Calibri" pitchFamily="34" charset="0"/>
              </a:rPr>
              <a:t>Weltklas</a:t>
            </a:r>
            <a:r>
              <a:rPr lang="de-DE" sz="3200" b="1">
                <a:solidFill>
                  <a:srgbClr val="FF0000"/>
                </a:solidFill>
                <a:latin typeface="Calibri" pitchFamily="34" charset="0"/>
              </a:rPr>
              <a:t>se</a:t>
            </a:r>
            <a:r>
              <a:rPr lang="de-DE" sz="3200" b="1">
                <a:latin typeface="Calibri" pitchFamily="34" charset="0"/>
              </a:rPr>
              <a:t> </a:t>
            </a:r>
            <a:r>
              <a:rPr lang="de-DE" sz="3200" b="1">
                <a:solidFill>
                  <a:srgbClr val="FF0000"/>
                </a:solidFill>
                <a:latin typeface="Calibri" pitchFamily="34" charset="0"/>
              </a:rPr>
              <a:t>on Tour </a:t>
            </a:r>
            <a:r>
              <a:rPr lang="de-DE" sz="3200" b="1">
                <a:solidFill>
                  <a:srgbClr val="FFFF00"/>
                </a:solidFill>
                <a:latin typeface="Calibri" pitchFamily="34" charset="0"/>
              </a:rPr>
              <a:t>2009/2010</a:t>
            </a:r>
          </a:p>
        </p:txBody>
      </p:sp>
      <p:sp>
        <p:nvSpPr>
          <p:cNvPr id="12" name="Textfeld 9"/>
          <p:cNvSpPr txBox="1">
            <a:spLocks noChangeArrowheads="1"/>
          </p:cNvSpPr>
          <p:nvPr/>
        </p:nvSpPr>
        <p:spPr bwMode="auto">
          <a:xfrm>
            <a:off x="5643570" y="1571612"/>
            <a:ext cx="3214710" cy="17543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9525">
            <a:noFill/>
            <a:miter lim="800000"/>
            <a:headEnd/>
            <a:tailEnd/>
          </a:ln>
          <a:scene3d>
            <a:camera prst="perspectiveLeft"/>
            <a:lightRig rig="threePt" dir="t"/>
          </a:scene3d>
        </p:spPr>
        <p:txBody>
          <a:bodyPr>
            <a:spAutoFit/>
          </a:bodyPr>
          <a:lstStyle/>
          <a:p>
            <a:pPr fontAlgn="auto">
              <a:spcBef>
                <a:spcPts val="0"/>
              </a:spcBef>
              <a:spcAft>
                <a:spcPts val="0"/>
              </a:spcAft>
              <a:defRPr/>
            </a:pPr>
            <a:r>
              <a:rPr lang="de-DE" b="1" dirty="0">
                <a:solidFill>
                  <a:schemeClr val="tx2">
                    <a:lumMod val="75000"/>
                  </a:schemeClr>
                </a:solidFill>
                <a:latin typeface="+mn-lt"/>
              </a:rPr>
              <a:t>13.09.2009 Berlin-Marienfelde</a:t>
            </a:r>
          </a:p>
          <a:p>
            <a:pPr fontAlgn="auto">
              <a:spcBef>
                <a:spcPts val="0"/>
              </a:spcBef>
              <a:spcAft>
                <a:spcPts val="0"/>
              </a:spcAft>
              <a:defRPr/>
            </a:pPr>
            <a:r>
              <a:rPr lang="de-DE" b="1" dirty="0">
                <a:solidFill>
                  <a:schemeClr val="tx2">
                    <a:lumMod val="75000"/>
                  </a:schemeClr>
                </a:solidFill>
                <a:latin typeface="+mn-lt"/>
              </a:rPr>
              <a:t>01.11.2009 München</a:t>
            </a:r>
          </a:p>
          <a:p>
            <a:pPr fontAlgn="auto">
              <a:spcBef>
                <a:spcPts val="0"/>
              </a:spcBef>
              <a:spcAft>
                <a:spcPts val="0"/>
              </a:spcAft>
              <a:defRPr/>
            </a:pPr>
            <a:r>
              <a:rPr lang="de-DE" b="1" dirty="0">
                <a:solidFill>
                  <a:schemeClr val="tx2">
                    <a:lumMod val="75000"/>
                  </a:schemeClr>
                </a:solidFill>
                <a:latin typeface="+mn-lt"/>
              </a:rPr>
              <a:t>18.04.2010 Bensheim-Auerbach</a:t>
            </a:r>
          </a:p>
          <a:p>
            <a:pPr fontAlgn="auto">
              <a:spcBef>
                <a:spcPts val="0"/>
              </a:spcBef>
              <a:spcAft>
                <a:spcPts val="0"/>
              </a:spcAft>
              <a:defRPr/>
            </a:pPr>
            <a:r>
              <a:rPr lang="de-DE" b="1" dirty="0">
                <a:solidFill>
                  <a:schemeClr val="tx2">
                    <a:lumMod val="75000"/>
                  </a:schemeClr>
                </a:solidFill>
                <a:latin typeface="+mn-lt"/>
              </a:rPr>
              <a:t>09.05.2010 Marsberg</a:t>
            </a:r>
          </a:p>
          <a:p>
            <a:pPr fontAlgn="auto">
              <a:spcBef>
                <a:spcPts val="0"/>
              </a:spcBef>
              <a:spcAft>
                <a:spcPts val="0"/>
              </a:spcAft>
              <a:defRPr/>
            </a:pPr>
            <a:r>
              <a:rPr lang="de-DE" b="1" dirty="0">
                <a:solidFill>
                  <a:schemeClr val="tx2">
                    <a:lumMod val="75000"/>
                  </a:schemeClr>
                </a:solidFill>
                <a:latin typeface="+mn-lt"/>
              </a:rPr>
              <a:t>30.05.2010 </a:t>
            </a:r>
            <a:r>
              <a:rPr lang="de-DE" b="1" dirty="0" err="1">
                <a:solidFill>
                  <a:schemeClr val="tx2">
                    <a:lumMod val="75000"/>
                  </a:schemeClr>
                </a:solidFill>
                <a:latin typeface="+mn-lt"/>
              </a:rPr>
              <a:t>Künzell</a:t>
            </a:r>
            <a:endParaRPr lang="de-DE" b="1" dirty="0">
              <a:solidFill>
                <a:schemeClr val="tx2">
                  <a:lumMod val="75000"/>
                </a:schemeClr>
              </a:solidFill>
              <a:latin typeface="+mn-lt"/>
            </a:endParaRPr>
          </a:p>
          <a:p>
            <a:pPr fontAlgn="auto">
              <a:spcBef>
                <a:spcPts val="0"/>
              </a:spcBef>
              <a:spcAft>
                <a:spcPts val="0"/>
              </a:spcAft>
              <a:defRPr/>
            </a:pPr>
            <a:r>
              <a:rPr lang="de-DE" b="1" dirty="0">
                <a:solidFill>
                  <a:schemeClr val="tx2">
                    <a:lumMod val="75000"/>
                  </a:schemeClr>
                </a:solidFill>
                <a:latin typeface="+mn-lt"/>
              </a:rPr>
              <a:t>19.06.2010 Cuxhaven</a:t>
            </a:r>
            <a:endParaRPr lang="de-DE" b="1" dirty="0">
              <a:solidFill>
                <a:schemeClr val="bg1"/>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9" descr="abz.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714480" y="500042"/>
            <a:ext cx="4667175"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solidFill>
                  <a:schemeClr val="accent1"/>
                </a:solidFill>
                <a:effectLst>
                  <a:outerShdw blurRad="50800" dist="38100" dir="16200000" rotWithShape="0">
                    <a:prstClr val="black">
                      <a:alpha val="40000"/>
                    </a:prstClr>
                  </a:outerShdw>
                </a:effectLst>
                <a:latin typeface="+mn-lt"/>
              </a:rPr>
              <a:t>Austragungsmodus</a:t>
            </a:r>
          </a:p>
        </p:txBody>
      </p:sp>
      <p:sp>
        <p:nvSpPr>
          <p:cNvPr id="14" name="Rechteck 13"/>
          <p:cNvSpPr/>
          <p:nvPr/>
        </p:nvSpPr>
        <p:spPr>
          <a:xfrm rot="16200000">
            <a:off x="-273050" y="2773363"/>
            <a:ext cx="2916237" cy="369888"/>
          </a:xfrm>
          <a:prstGeom prst="rect">
            <a:avLst/>
          </a:prstGeom>
        </p:spPr>
        <p:txBody>
          <a:bodyPr wrap="none">
            <a:spAutoFit/>
          </a:bodyPr>
          <a:lstStyle/>
          <a:p>
            <a:pPr algn="ctr" fontAlgn="auto">
              <a:spcBef>
                <a:spcPts val="0"/>
              </a:spcBef>
              <a:spcAft>
                <a:spcPts val="0"/>
              </a:spcAft>
              <a:defRPr/>
            </a:pPr>
            <a:r>
              <a:rPr lang="de-DE" b="1" dirty="0">
                <a:ln w="11430"/>
                <a:solidFill>
                  <a:schemeClr val="tx2"/>
                </a:solidFill>
                <a:effectLst>
                  <a:outerShdw blurRad="50800" dist="38100" dir="16200000" rotWithShape="0">
                    <a:prstClr val="black">
                      <a:alpha val="40000"/>
                    </a:prstClr>
                  </a:outerShdw>
                </a:effectLst>
                <a:latin typeface="+mn-lt"/>
              </a:rPr>
              <a:t>Spieltage, Systeme, Wertung</a:t>
            </a:r>
          </a:p>
        </p:txBody>
      </p:sp>
      <p:sp>
        <p:nvSpPr>
          <p:cNvPr id="3079" name="Textfeld 9"/>
          <p:cNvSpPr txBox="1">
            <a:spLocks noChangeArrowheads="1"/>
          </p:cNvSpPr>
          <p:nvPr/>
        </p:nvSpPr>
        <p:spPr bwMode="auto">
          <a:xfrm>
            <a:off x="1714500" y="1500188"/>
            <a:ext cx="6286500" cy="5078412"/>
          </a:xfrm>
          <a:prstGeom prst="rect">
            <a:avLst/>
          </a:prstGeom>
          <a:noFill/>
          <a:ln w="9525">
            <a:noFill/>
            <a:miter lim="800000"/>
            <a:headEnd/>
            <a:tailEnd/>
          </a:ln>
        </p:spPr>
        <p:txBody>
          <a:bodyPr>
            <a:spAutoFit/>
          </a:bodyPr>
          <a:lstStyle/>
          <a:p>
            <a:pPr>
              <a:buFont typeface="Arial" charset="0"/>
              <a:buChar char="•"/>
            </a:pPr>
            <a:r>
              <a:rPr lang="de-DE">
                <a:solidFill>
                  <a:schemeClr val="tx2"/>
                </a:solidFill>
                <a:latin typeface="Calibri" pitchFamily="34" charset="0"/>
              </a:rPr>
              <a:t>   6 Spieltage auf 3 Systemen</a:t>
            </a:r>
          </a:p>
          <a:p>
            <a:pPr>
              <a:buFont typeface="Arial" charset="0"/>
              <a:buChar char="•"/>
            </a:pPr>
            <a:r>
              <a:rPr lang="de-DE">
                <a:solidFill>
                  <a:schemeClr val="tx2"/>
                </a:solidFill>
                <a:latin typeface="Calibri" pitchFamily="34" charset="0"/>
              </a:rPr>
              <a:t>   2x Beton, 2x Eternit, 2x Filz</a:t>
            </a:r>
          </a:p>
          <a:p>
            <a:pPr>
              <a:buFont typeface="Arial" charset="0"/>
              <a:buChar char="•"/>
            </a:pPr>
            <a:r>
              <a:rPr lang="de-DE">
                <a:solidFill>
                  <a:schemeClr val="tx2"/>
                </a:solidFill>
                <a:latin typeface="Calibri" pitchFamily="34" charset="0"/>
              </a:rPr>
              <a:t>   Aufsteiger haben Heimspiel</a:t>
            </a:r>
          </a:p>
          <a:p>
            <a:pPr>
              <a:buFont typeface="Arial" charset="0"/>
              <a:buChar char="•"/>
            </a:pPr>
            <a:r>
              <a:rPr lang="de-DE">
                <a:solidFill>
                  <a:schemeClr val="tx2"/>
                </a:solidFill>
                <a:latin typeface="Calibri" pitchFamily="34" charset="0"/>
              </a:rPr>
              <a:t>   Ansonsten neutrale Anlagen</a:t>
            </a:r>
          </a:p>
          <a:p>
            <a:pPr>
              <a:buFont typeface="Arial" charset="0"/>
              <a:buChar char="•"/>
            </a:pPr>
            <a:r>
              <a:rPr lang="de-DE">
                <a:solidFill>
                  <a:schemeClr val="tx2"/>
                </a:solidFill>
                <a:latin typeface="Calibri" pitchFamily="34" charset="0"/>
              </a:rPr>
              <a:t>   Jeweils 4 Runden à 18 Bahnen (*)</a:t>
            </a:r>
          </a:p>
          <a:p>
            <a:pPr>
              <a:buFont typeface="Arial" charset="0"/>
              <a:buChar char="•"/>
            </a:pPr>
            <a:r>
              <a:rPr lang="de-DE">
                <a:solidFill>
                  <a:schemeClr val="tx2"/>
                </a:solidFill>
                <a:latin typeface="Calibri" pitchFamily="34" charset="0"/>
              </a:rPr>
              <a:t>   Beginn: 8:00 Uhr</a:t>
            </a:r>
          </a:p>
          <a:p>
            <a:pPr>
              <a:buFont typeface="Arial" charset="0"/>
              <a:buChar char="•"/>
            </a:pPr>
            <a:r>
              <a:rPr lang="de-DE">
                <a:solidFill>
                  <a:schemeClr val="tx2"/>
                </a:solidFill>
                <a:latin typeface="Calibri" pitchFamily="34" charset="0"/>
              </a:rPr>
              <a:t>   Der Tagessieger erhält 10:0 Punkte, der Zweite 8:2, dann 6:4,   </a:t>
            </a:r>
          </a:p>
          <a:p>
            <a:r>
              <a:rPr lang="de-DE">
                <a:solidFill>
                  <a:schemeClr val="tx2"/>
                </a:solidFill>
                <a:latin typeface="Calibri" pitchFamily="34" charset="0"/>
              </a:rPr>
              <a:t>     4:6, 2:8 und der Tagesletzte 0:10 (**)</a:t>
            </a:r>
          </a:p>
          <a:p>
            <a:pPr>
              <a:buFont typeface="Arial" charset="0"/>
              <a:buChar char="•"/>
            </a:pPr>
            <a:r>
              <a:rPr lang="de-DE">
                <a:solidFill>
                  <a:schemeClr val="tx2"/>
                </a:solidFill>
                <a:latin typeface="Calibri" pitchFamily="34" charset="0"/>
              </a:rPr>
              <a:t>   Zusätzlich wird die Schlagzahl notiert</a:t>
            </a:r>
          </a:p>
          <a:p>
            <a:pPr>
              <a:buFont typeface="Arial" charset="0"/>
              <a:buChar char="•"/>
            </a:pPr>
            <a:r>
              <a:rPr lang="de-DE">
                <a:solidFill>
                  <a:schemeClr val="tx2"/>
                </a:solidFill>
                <a:latin typeface="Calibri" pitchFamily="34" charset="0"/>
              </a:rPr>
              <a:t>   Meister wird, wer nach 6 Spieltagen das beste  </a:t>
            </a:r>
          </a:p>
          <a:p>
            <a:r>
              <a:rPr lang="de-DE">
                <a:solidFill>
                  <a:schemeClr val="tx2"/>
                </a:solidFill>
                <a:latin typeface="Calibri" pitchFamily="34" charset="0"/>
              </a:rPr>
              <a:t>     Punktverhältnis hat. Bei Punktgleichheit entscheidet die   </a:t>
            </a:r>
          </a:p>
          <a:p>
            <a:r>
              <a:rPr lang="de-DE">
                <a:solidFill>
                  <a:schemeClr val="tx2"/>
                </a:solidFill>
                <a:latin typeface="Calibri" pitchFamily="34" charset="0"/>
              </a:rPr>
              <a:t>     geringere Schlagzahl</a:t>
            </a:r>
          </a:p>
          <a:p>
            <a:pPr>
              <a:buFont typeface="Arial" charset="0"/>
              <a:buChar char="•"/>
            </a:pPr>
            <a:r>
              <a:rPr lang="de-DE">
                <a:solidFill>
                  <a:schemeClr val="tx2"/>
                </a:solidFill>
                <a:latin typeface="Calibri" pitchFamily="34" charset="0"/>
              </a:rPr>
              <a:t>   Der Meister qualifiziert sich für den Europacup</a:t>
            </a:r>
          </a:p>
          <a:p>
            <a:pPr>
              <a:buFont typeface="Arial" charset="0"/>
              <a:buChar char="•"/>
            </a:pPr>
            <a:r>
              <a:rPr lang="de-DE">
                <a:solidFill>
                  <a:schemeClr val="tx2"/>
                </a:solidFill>
                <a:latin typeface="Calibri" pitchFamily="34" charset="0"/>
              </a:rPr>
              <a:t>   Der Letzte steigt in die 2. Liga (Nord oder Süd) ab. Der  </a:t>
            </a:r>
          </a:p>
          <a:p>
            <a:r>
              <a:rPr lang="de-DE">
                <a:solidFill>
                  <a:schemeClr val="tx2"/>
                </a:solidFill>
                <a:latin typeface="Calibri" pitchFamily="34" charset="0"/>
              </a:rPr>
              <a:t>     Vorletzte muss mit den zwei Zweitligameistern in die   </a:t>
            </a:r>
          </a:p>
          <a:p>
            <a:r>
              <a:rPr lang="de-DE">
                <a:solidFill>
                  <a:schemeClr val="tx2"/>
                </a:solidFill>
                <a:latin typeface="Calibri" pitchFamily="34" charset="0"/>
              </a:rPr>
              <a:t>     Relegation</a:t>
            </a:r>
          </a:p>
          <a:p>
            <a:r>
              <a:rPr lang="de-DE" sz="1200">
                <a:solidFill>
                  <a:schemeClr val="tx2"/>
                </a:solidFill>
                <a:latin typeface="Calibri" pitchFamily="34" charset="0"/>
              </a:rPr>
              <a:t>(*) Aus besonderen Gründen (z.B. schlechte Witterung) kann auf bis zu 2 Runden verkürzt werden</a:t>
            </a:r>
          </a:p>
          <a:p>
            <a:r>
              <a:rPr lang="de-DE" sz="1200">
                <a:solidFill>
                  <a:schemeClr val="tx2"/>
                </a:solidFill>
                <a:latin typeface="Calibri" pitchFamily="34" charset="0"/>
              </a:rPr>
              <a:t>(**) Bei Schlaggleichheit kann es auch zu ungeraden Punktverhältnissen kommen, also z.B. 7:3 oder 5:5</a:t>
            </a:r>
          </a:p>
        </p:txBody>
      </p:sp>
      <p:pic>
        <p:nvPicPr>
          <p:cNvPr id="9" name="Picture 3">
            <a:hlinkClick r:id="rId3"/>
          </p:cNvPr>
          <p:cNvPicPr>
            <a:picLocks noChangeAspect="1" noChangeArrowheads="1"/>
          </p:cNvPicPr>
          <p:nvPr/>
        </p:nvPicPr>
        <p:blipFill>
          <a:blip r:embed="rId4"/>
          <a:srcRect/>
          <a:stretch>
            <a:fillRect/>
          </a:stretch>
        </p:blipFill>
        <p:spPr bwMode="auto">
          <a:xfrm rot="5400000">
            <a:off x="264440" y="17431"/>
            <a:ext cx="1042691" cy="128588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Grafik 16" descr="ansprech.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714480" y="500042"/>
            <a:ext cx="5776069"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solidFill>
                  <a:schemeClr val="accent1"/>
                </a:solidFill>
                <a:effectLst>
                  <a:outerShdw blurRad="50800" dist="38100" dir="16200000" rotWithShape="0">
                    <a:prstClr val="black">
                      <a:alpha val="40000"/>
                    </a:prstClr>
                  </a:outerShdw>
                </a:effectLst>
                <a:latin typeface="+mn-lt"/>
              </a:rPr>
              <a:t>Ansprechpartner Presse</a:t>
            </a:r>
          </a:p>
        </p:txBody>
      </p:sp>
      <p:pic>
        <p:nvPicPr>
          <p:cNvPr id="8" name="Picture 3">
            <a:hlinkClick r:id="rId3"/>
          </p:cNvPr>
          <p:cNvPicPr>
            <a:picLocks noChangeAspect="1" noChangeArrowheads="1"/>
          </p:cNvPicPr>
          <p:nvPr/>
        </p:nvPicPr>
        <p:blipFill>
          <a:blip r:embed="rId4"/>
          <a:srcRect/>
          <a:stretch>
            <a:fillRect/>
          </a:stretch>
        </p:blipFill>
        <p:spPr bwMode="auto">
          <a:xfrm rot="5400000">
            <a:off x="264440" y="17431"/>
            <a:ext cx="1042691" cy="1285884"/>
          </a:xfrm>
          <a:prstGeom prst="rect">
            <a:avLst/>
          </a:prstGeom>
          <a:ln>
            <a:noFill/>
          </a:ln>
          <a:effectLst>
            <a:softEdge rad="112500"/>
          </a:effectLst>
        </p:spPr>
      </p:pic>
      <p:sp>
        <p:nvSpPr>
          <p:cNvPr id="4103" name="Textfeld 23"/>
          <p:cNvSpPr txBox="1">
            <a:spLocks noChangeArrowheads="1"/>
          </p:cNvSpPr>
          <p:nvPr/>
        </p:nvSpPr>
        <p:spPr bwMode="auto">
          <a:xfrm>
            <a:off x="5214938" y="4071938"/>
            <a:ext cx="4500562" cy="2308225"/>
          </a:xfrm>
          <a:prstGeom prst="rect">
            <a:avLst/>
          </a:prstGeom>
          <a:noFill/>
          <a:ln w="9525">
            <a:noFill/>
            <a:miter lim="800000"/>
            <a:headEnd/>
            <a:tailEnd/>
          </a:ln>
        </p:spPr>
        <p:txBody>
          <a:bodyPr>
            <a:spAutoFit/>
          </a:bodyPr>
          <a:lstStyle/>
          <a:p>
            <a:r>
              <a:rPr lang="de-DE" b="1">
                <a:solidFill>
                  <a:schemeClr val="tx2"/>
                </a:solidFill>
                <a:latin typeface="Calibri" pitchFamily="34" charset="0"/>
              </a:rPr>
              <a:t>Walter Teupe</a:t>
            </a:r>
            <a:r>
              <a:rPr lang="de-DE">
                <a:latin typeface="Calibri" pitchFamily="34" charset="0"/>
              </a:rPr>
              <a:t>, DMV-Referent für</a:t>
            </a:r>
          </a:p>
          <a:p>
            <a:r>
              <a:rPr lang="de-DE">
                <a:latin typeface="Calibri" pitchFamily="34" charset="0"/>
              </a:rPr>
              <a:t>Öffentlichkeitsarbeit</a:t>
            </a:r>
          </a:p>
          <a:p>
            <a:r>
              <a:rPr lang="de-DE">
                <a:solidFill>
                  <a:srgbClr val="C00000"/>
                </a:solidFill>
                <a:latin typeface="Calibri" pitchFamily="34" charset="0"/>
              </a:rPr>
              <a:t>Handy:</a:t>
            </a:r>
            <a:r>
              <a:rPr lang="de-DE">
                <a:latin typeface="Calibri" pitchFamily="34" charset="0"/>
              </a:rPr>
              <a:t> 0171/9627309</a:t>
            </a:r>
          </a:p>
          <a:p>
            <a:r>
              <a:rPr lang="de-DE">
                <a:latin typeface="Calibri" pitchFamily="34" charset="0"/>
                <a:hlinkClick r:id="rId5"/>
              </a:rPr>
              <a:t>pressewart@minigolfsport.de</a:t>
            </a:r>
            <a:endParaRPr lang="de-DE">
              <a:latin typeface="Calibri" pitchFamily="34" charset="0"/>
            </a:endParaRPr>
          </a:p>
          <a:p>
            <a:endParaRPr lang="de-DE">
              <a:latin typeface="Calibri" pitchFamily="34" charset="0"/>
            </a:endParaRPr>
          </a:p>
          <a:p>
            <a:r>
              <a:rPr lang="de-DE" b="1">
                <a:solidFill>
                  <a:schemeClr val="tx2"/>
                </a:solidFill>
                <a:latin typeface="Calibri" pitchFamily="34" charset="0"/>
              </a:rPr>
              <a:t>Anja Richter</a:t>
            </a:r>
            <a:r>
              <a:rPr lang="de-DE">
                <a:latin typeface="Calibri" pitchFamily="34" charset="0"/>
              </a:rPr>
              <a:t>, Bundesligamanagerin</a:t>
            </a:r>
          </a:p>
          <a:p>
            <a:r>
              <a:rPr lang="de-DE">
                <a:solidFill>
                  <a:srgbClr val="C00000"/>
                </a:solidFill>
                <a:latin typeface="Calibri" pitchFamily="34" charset="0"/>
              </a:rPr>
              <a:t>Handy: </a:t>
            </a:r>
            <a:r>
              <a:rPr lang="de-DE">
                <a:latin typeface="Calibri" pitchFamily="34" charset="0"/>
              </a:rPr>
              <a:t>0176 / 21236741</a:t>
            </a:r>
          </a:p>
          <a:p>
            <a:endParaRPr lang="de-DE">
              <a:latin typeface="Calibri" pitchFamily="34" charset="0"/>
            </a:endParaRPr>
          </a:p>
        </p:txBody>
      </p:sp>
      <p:sp>
        <p:nvSpPr>
          <p:cNvPr id="16" name="Rechteck 15"/>
          <p:cNvSpPr/>
          <p:nvPr/>
        </p:nvSpPr>
        <p:spPr>
          <a:xfrm rot="16200000">
            <a:off x="-1143356" y="3357879"/>
            <a:ext cx="40144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solidFill>
                  <a:schemeClr val="accent1"/>
                </a:solidFill>
                <a:effectLst>
                  <a:outerShdw blurRad="50800" dist="39000" dir="5460000" algn="tl">
                    <a:srgbClr val="000000">
                      <a:alpha val="38000"/>
                    </a:srgbClr>
                  </a:outerShdw>
                </a:effectLst>
                <a:latin typeface="+mn-lt"/>
              </a:rPr>
              <a:t>www.minigolfsport.de</a:t>
            </a:r>
          </a:p>
        </p:txBody>
      </p:sp>
      <p:pic>
        <p:nvPicPr>
          <p:cNvPr id="4105" name="Grafik 10" descr="anja.jpg"/>
          <p:cNvPicPr>
            <a:picLocks noChangeAspect="1"/>
          </p:cNvPicPr>
          <p:nvPr/>
        </p:nvPicPr>
        <p:blipFill>
          <a:blip r:embed="rId6"/>
          <a:srcRect/>
          <a:stretch>
            <a:fillRect/>
          </a:stretch>
        </p:blipFill>
        <p:spPr bwMode="auto">
          <a:xfrm>
            <a:off x="4127500" y="5000625"/>
            <a:ext cx="1101725" cy="1428750"/>
          </a:xfrm>
          <a:prstGeom prst="rect">
            <a:avLst/>
          </a:prstGeom>
          <a:noFill/>
          <a:ln w="9525">
            <a:noFill/>
            <a:miter lim="800000"/>
            <a:headEnd/>
            <a:tailEnd/>
          </a:ln>
        </p:spPr>
      </p:pic>
      <p:pic>
        <p:nvPicPr>
          <p:cNvPr id="4106" name="Grafik 12" descr="teupe.jpg"/>
          <p:cNvPicPr>
            <a:picLocks noChangeAspect="1"/>
          </p:cNvPicPr>
          <p:nvPr/>
        </p:nvPicPr>
        <p:blipFill>
          <a:blip r:embed="rId7"/>
          <a:srcRect/>
          <a:stretch>
            <a:fillRect/>
          </a:stretch>
        </p:blipFill>
        <p:spPr bwMode="auto">
          <a:xfrm>
            <a:off x="4143375" y="3714750"/>
            <a:ext cx="1035050" cy="1376363"/>
          </a:xfrm>
          <a:prstGeom prst="rect">
            <a:avLst/>
          </a:prstGeom>
          <a:noFill/>
          <a:ln w="9525">
            <a:noFill/>
            <a:miter lim="800000"/>
            <a:headEnd/>
            <a:tailEnd/>
          </a:ln>
        </p:spPr>
      </p:pic>
      <p:sp>
        <p:nvSpPr>
          <p:cNvPr id="4107" name="Textfeld 10"/>
          <p:cNvSpPr txBox="1">
            <a:spLocks noChangeArrowheads="1"/>
          </p:cNvSpPr>
          <p:nvPr/>
        </p:nvSpPr>
        <p:spPr bwMode="auto">
          <a:xfrm>
            <a:off x="4214813" y="1500188"/>
            <a:ext cx="4000500" cy="1600200"/>
          </a:xfrm>
          <a:prstGeom prst="rect">
            <a:avLst/>
          </a:prstGeom>
          <a:noFill/>
          <a:ln w="9525">
            <a:noFill/>
            <a:miter lim="800000"/>
            <a:headEnd/>
            <a:tailEnd/>
          </a:ln>
        </p:spPr>
        <p:txBody>
          <a:bodyPr>
            <a:spAutoFit/>
          </a:bodyPr>
          <a:lstStyle/>
          <a:p>
            <a:pPr algn="just"/>
            <a:r>
              <a:rPr lang="de-DE" sz="1400">
                <a:solidFill>
                  <a:srgbClr val="002060"/>
                </a:solidFill>
                <a:latin typeface="Calibri" pitchFamily="34" charset="0"/>
              </a:rPr>
              <a:t>Diese Informationen stehen auf vielen Minigolf-Homepages als Bundesliga-Broschüre „Weltklasse on Tour 2009/2010“ zum Download bereit. Bei Klick auf die Logos sowie die als Link ausgewiesenen Textpassagen erhält der Internetuser weitere wichtige und reizvolle Einblicke in die Sportart Minigolf. Anklicken lohnt also.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25" descr="anlagemarsberg.gif"/>
          <p:cNvPicPr>
            <a:picLocks noChangeAspect="1"/>
          </p:cNvPicPr>
          <p:nvPr/>
        </p:nvPicPr>
        <p:blipFill>
          <a:blip r:embed="rId2"/>
          <a:stretch>
            <a:fillRect/>
          </a:stretch>
        </p:blipFill>
        <p:spPr>
          <a:xfrm>
            <a:off x="1643042" y="5143512"/>
            <a:ext cx="1857600" cy="1323779"/>
          </a:xfrm>
          <a:prstGeom prst="rect">
            <a:avLst/>
          </a:prstGeom>
          <a:ln>
            <a:noFill/>
          </a:ln>
          <a:effectLst>
            <a:softEdge rad="112500"/>
          </a:effectLst>
        </p:spPr>
      </p:pic>
      <p:pic>
        <p:nvPicPr>
          <p:cNvPr id="25" name="Grafik 24" descr="anlagebensheim.jpg"/>
          <p:cNvPicPr>
            <a:picLocks noChangeAspect="1"/>
          </p:cNvPicPr>
          <p:nvPr/>
        </p:nvPicPr>
        <p:blipFill>
          <a:blip r:embed="rId3"/>
          <a:stretch>
            <a:fillRect/>
          </a:stretch>
        </p:blipFill>
        <p:spPr>
          <a:xfrm>
            <a:off x="1643042" y="4071942"/>
            <a:ext cx="1857600" cy="1157091"/>
          </a:xfrm>
          <a:prstGeom prst="rect">
            <a:avLst/>
          </a:prstGeom>
          <a:ln>
            <a:noFill/>
          </a:ln>
          <a:effectLst>
            <a:softEdge rad="112500"/>
          </a:effectLst>
        </p:spPr>
      </p:pic>
      <p:pic>
        <p:nvPicPr>
          <p:cNvPr id="24" name="Grafik 23" descr="anlagemuenchen.jpg"/>
          <p:cNvPicPr>
            <a:picLocks noChangeAspect="1"/>
          </p:cNvPicPr>
          <p:nvPr/>
        </p:nvPicPr>
        <p:blipFill>
          <a:blip r:embed="rId4" cstate="print"/>
          <a:stretch>
            <a:fillRect/>
          </a:stretch>
        </p:blipFill>
        <p:spPr>
          <a:xfrm>
            <a:off x="1643042" y="2714620"/>
            <a:ext cx="1857388" cy="1393042"/>
          </a:xfrm>
          <a:prstGeom prst="rect">
            <a:avLst/>
          </a:prstGeom>
          <a:ln>
            <a:noFill/>
          </a:ln>
          <a:effectLst>
            <a:softEdge rad="112500"/>
          </a:effectLst>
        </p:spPr>
      </p:pic>
      <p:pic>
        <p:nvPicPr>
          <p:cNvPr id="20" name="Grafik 19" descr="anlagetempeltempelhof.jpg"/>
          <p:cNvPicPr>
            <a:picLocks noChangeAspect="1"/>
          </p:cNvPicPr>
          <p:nvPr/>
        </p:nvPicPr>
        <p:blipFill>
          <a:blip r:embed="rId5"/>
          <a:stretch>
            <a:fillRect/>
          </a:stretch>
        </p:blipFill>
        <p:spPr>
          <a:xfrm>
            <a:off x="1643042" y="1500174"/>
            <a:ext cx="1857600" cy="1240588"/>
          </a:xfrm>
          <a:prstGeom prst="rect">
            <a:avLst/>
          </a:prstGeom>
          <a:ln>
            <a:noFill/>
          </a:ln>
          <a:effectLst>
            <a:softEdge rad="112500"/>
          </a:effectLst>
        </p:spPr>
      </p:pic>
      <p:pic>
        <p:nvPicPr>
          <p:cNvPr id="5145" name="Picture 25" descr="Künzell 005">
            <a:hlinkClick r:id="rId6"/>
          </p:cNvPr>
          <p:cNvPicPr>
            <a:picLocks noChangeAspect="1" noChangeArrowheads="1"/>
          </p:cNvPicPr>
          <p:nvPr/>
        </p:nvPicPr>
        <p:blipFill>
          <a:blip r:embed="rId7"/>
          <a:srcRect/>
          <a:stretch>
            <a:fillRect/>
          </a:stretch>
        </p:blipFill>
        <p:spPr bwMode="auto">
          <a:xfrm>
            <a:off x="5929322" y="1500174"/>
            <a:ext cx="1857600" cy="1242270"/>
          </a:xfrm>
          <a:prstGeom prst="rect">
            <a:avLst/>
          </a:prstGeom>
          <a:ln>
            <a:noFill/>
          </a:ln>
          <a:effectLst>
            <a:softEdge rad="112500"/>
          </a:effectLst>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rot="16200000">
            <a:off x="-1067045" y="3424444"/>
            <a:ext cx="4189352"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Anlagenadressen</a:t>
            </a:r>
          </a:p>
        </p:txBody>
      </p:sp>
      <p:pic>
        <p:nvPicPr>
          <p:cNvPr id="8" name="Picture 3">
            <a:hlinkClick r:id="rId8"/>
          </p:cNvPr>
          <p:cNvPicPr>
            <a:picLocks noChangeAspect="1" noChangeArrowheads="1"/>
          </p:cNvPicPr>
          <p:nvPr/>
        </p:nvPicPr>
        <p:blipFill>
          <a:blip r:embed="rId9"/>
          <a:srcRect/>
          <a:stretch>
            <a:fillRect/>
          </a:stretch>
        </p:blipFill>
        <p:spPr bwMode="auto">
          <a:xfrm rot="5400000">
            <a:off x="264440" y="17431"/>
            <a:ext cx="1042691" cy="1285884"/>
          </a:xfrm>
          <a:prstGeom prst="rect">
            <a:avLst/>
          </a:prstGeom>
          <a:ln>
            <a:noFill/>
          </a:ln>
          <a:effectLst>
            <a:softEdge rad="112500"/>
          </a:effectLst>
        </p:spPr>
      </p:pic>
      <p:sp>
        <p:nvSpPr>
          <p:cNvPr id="5131" name="Textfeld 28"/>
          <p:cNvSpPr txBox="1">
            <a:spLocks noChangeArrowheads="1"/>
          </p:cNvSpPr>
          <p:nvPr/>
        </p:nvSpPr>
        <p:spPr bwMode="auto">
          <a:xfrm>
            <a:off x="3571875" y="1571625"/>
            <a:ext cx="2357438" cy="4986338"/>
          </a:xfrm>
          <a:prstGeom prst="rect">
            <a:avLst/>
          </a:prstGeom>
          <a:noFill/>
          <a:ln w="9525">
            <a:noFill/>
            <a:miter lim="800000"/>
            <a:headEnd/>
            <a:tailEnd/>
          </a:ln>
        </p:spPr>
        <p:txBody>
          <a:bodyPr>
            <a:spAutoFit/>
          </a:bodyPr>
          <a:lstStyle/>
          <a:p>
            <a:r>
              <a:rPr lang="de-DE" sz="1400" b="1">
                <a:solidFill>
                  <a:srgbClr val="FF0000"/>
                </a:solidFill>
                <a:latin typeface="Calibri" pitchFamily="34" charset="0"/>
                <a:cs typeface="Arial" charset="0"/>
              </a:rPr>
              <a:t>Berlin-Marienfelde (Beton)</a:t>
            </a:r>
            <a:endParaRPr lang="de-DE" sz="1200" b="1">
              <a:solidFill>
                <a:schemeClr val="tx2"/>
              </a:solidFill>
              <a:latin typeface="Calibri" pitchFamily="34" charset="0"/>
              <a:cs typeface="Arial" charset="0"/>
            </a:endParaRPr>
          </a:p>
          <a:p>
            <a:r>
              <a:rPr lang="de-DE" sz="1200">
                <a:latin typeface="Calibri" pitchFamily="34" charset="0"/>
                <a:cs typeface="Arial" charset="0"/>
              </a:rPr>
              <a:t>Hanielweg 3-5</a:t>
            </a:r>
          </a:p>
          <a:p>
            <a:r>
              <a:rPr lang="de-DE" sz="1200">
                <a:latin typeface="Calibri" pitchFamily="34" charset="0"/>
                <a:cs typeface="Arial" charset="0"/>
              </a:rPr>
              <a:t>12277 Berlin</a:t>
            </a:r>
          </a:p>
          <a:p>
            <a:r>
              <a:rPr lang="de-DE" sz="1200">
                <a:latin typeface="Calibri" pitchFamily="34" charset="0"/>
                <a:cs typeface="Arial" charset="0"/>
              </a:rPr>
              <a:t>Telefon: 030/7226400</a:t>
            </a:r>
            <a:endParaRPr lang="de-DE" sz="1400" b="1">
              <a:latin typeface="Calibri" pitchFamily="34" charset="0"/>
              <a:cs typeface="Arial" charset="0"/>
            </a:endParaRPr>
          </a:p>
          <a:p>
            <a:r>
              <a:rPr lang="de-DE" sz="1400" b="1">
                <a:solidFill>
                  <a:srgbClr val="FF0000"/>
                </a:solidFill>
                <a:latin typeface="Calibri" pitchFamily="34" charset="0"/>
                <a:cs typeface="Arial" charset="0"/>
              </a:rPr>
              <a:t>München (Eternit, Indoor)</a:t>
            </a:r>
            <a:endParaRPr lang="de-DE" sz="1200" b="1">
              <a:solidFill>
                <a:schemeClr val="tx2"/>
              </a:solidFill>
              <a:latin typeface="Calibri" pitchFamily="34" charset="0"/>
              <a:cs typeface="Arial" charset="0"/>
            </a:endParaRPr>
          </a:p>
          <a:p>
            <a:r>
              <a:rPr lang="de-DE" sz="1200">
                <a:latin typeface="Calibri" pitchFamily="34" charset="0"/>
                <a:cs typeface="Arial" charset="0"/>
              </a:rPr>
              <a:t>Frankfurter Ring 150</a:t>
            </a:r>
          </a:p>
          <a:p>
            <a:r>
              <a:rPr lang="de-DE" sz="1200">
                <a:latin typeface="Calibri" pitchFamily="34" charset="0"/>
                <a:cs typeface="Arial" charset="0"/>
              </a:rPr>
              <a:t>80807 München</a:t>
            </a:r>
          </a:p>
          <a:p>
            <a:r>
              <a:rPr lang="de-DE" sz="1200">
                <a:latin typeface="Calibri" pitchFamily="34" charset="0"/>
                <a:cs typeface="Arial" charset="0"/>
              </a:rPr>
              <a:t>Telefon: 089/35881885</a:t>
            </a:r>
            <a:endParaRPr lang="de-DE" sz="1400" b="1">
              <a:latin typeface="Calibri" pitchFamily="34" charset="0"/>
              <a:cs typeface="Arial" charset="0"/>
            </a:endParaRPr>
          </a:p>
          <a:p>
            <a:r>
              <a:rPr lang="de-DE" sz="1400" b="1">
                <a:solidFill>
                  <a:srgbClr val="FF0000"/>
                </a:solidFill>
                <a:latin typeface="Calibri" pitchFamily="34" charset="0"/>
                <a:cs typeface="Arial" charset="0"/>
              </a:rPr>
              <a:t>Bensheim-Auerbach (Beton)</a:t>
            </a:r>
            <a:endParaRPr lang="de-DE" sz="1200" b="1">
              <a:solidFill>
                <a:schemeClr val="tx2"/>
              </a:solidFill>
              <a:latin typeface="Calibri" pitchFamily="34" charset="0"/>
              <a:cs typeface="Arial" charset="0"/>
            </a:endParaRPr>
          </a:p>
          <a:p>
            <a:r>
              <a:rPr lang="de-DE" sz="1200">
                <a:latin typeface="Calibri" pitchFamily="34" charset="0"/>
                <a:cs typeface="Arial" charset="0"/>
              </a:rPr>
              <a:t>Darmstädter Straße 166</a:t>
            </a:r>
          </a:p>
          <a:p>
            <a:r>
              <a:rPr lang="de-DE" sz="1200">
                <a:latin typeface="Calibri" pitchFamily="34" charset="0"/>
                <a:cs typeface="Arial" charset="0"/>
              </a:rPr>
              <a:t>64625 Bensheim (Kronepark)</a:t>
            </a:r>
          </a:p>
          <a:p>
            <a:r>
              <a:rPr lang="de-DE" sz="1200">
                <a:latin typeface="Calibri" pitchFamily="34" charset="0"/>
                <a:cs typeface="Arial" charset="0"/>
              </a:rPr>
              <a:t>Telefon: 06251/79837</a:t>
            </a:r>
            <a:endParaRPr lang="de-DE" sz="1400">
              <a:latin typeface="Calibri" pitchFamily="34" charset="0"/>
              <a:cs typeface="Arial" charset="0"/>
            </a:endParaRPr>
          </a:p>
          <a:p>
            <a:r>
              <a:rPr lang="de-DE" sz="1400" b="1">
                <a:solidFill>
                  <a:srgbClr val="FF0000"/>
                </a:solidFill>
                <a:latin typeface="Calibri" pitchFamily="34" charset="0"/>
                <a:cs typeface="Arial" charset="0"/>
              </a:rPr>
              <a:t>Marsberg (Filz)</a:t>
            </a:r>
          </a:p>
          <a:p>
            <a:r>
              <a:rPr lang="de-DE" sz="1200">
                <a:latin typeface="Calibri" pitchFamily="34" charset="0"/>
                <a:cs typeface="Arial" charset="0"/>
              </a:rPr>
              <a:t>An den Bleichen 3</a:t>
            </a:r>
          </a:p>
          <a:p>
            <a:r>
              <a:rPr lang="de-DE" sz="1200">
                <a:latin typeface="Calibri" pitchFamily="34" charset="0"/>
                <a:cs typeface="Arial" charset="0"/>
              </a:rPr>
              <a:t>34431 Marsberg</a:t>
            </a:r>
          </a:p>
          <a:p>
            <a:r>
              <a:rPr lang="de-DE" sz="1200">
                <a:latin typeface="Calibri" pitchFamily="34" charset="0"/>
                <a:cs typeface="Arial" charset="0"/>
              </a:rPr>
              <a:t>Telefon: 02992/908181</a:t>
            </a:r>
            <a:endParaRPr lang="de-DE" sz="1400" b="1">
              <a:latin typeface="Calibri" pitchFamily="34" charset="0"/>
              <a:cs typeface="Arial" charset="0"/>
            </a:endParaRPr>
          </a:p>
          <a:p>
            <a:r>
              <a:rPr lang="de-DE" sz="1400" b="1">
                <a:solidFill>
                  <a:srgbClr val="FF0000"/>
                </a:solidFill>
                <a:latin typeface="Calibri" pitchFamily="34" charset="0"/>
                <a:cs typeface="Arial" charset="0"/>
              </a:rPr>
              <a:t>Künzell (Filz)</a:t>
            </a:r>
            <a:endParaRPr lang="de-DE" sz="1200" b="1">
              <a:solidFill>
                <a:schemeClr val="tx2"/>
              </a:solidFill>
              <a:latin typeface="Calibri" pitchFamily="34" charset="0"/>
              <a:cs typeface="Arial" charset="0"/>
            </a:endParaRPr>
          </a:p>
          <a:p>
            <a:r>
              <a:rPr lang="de-DE" sz="1200">
                <a:latin typeface="Calibri" pitchFamily="34" charset="0"/>
                <a:cs typeface="Arial" charset="0"/>
              </a:rPr>
              <a:t>Georg-Stieler-Straße</a:t>
            </a:r>
          </a:p>
          <a:p>
            <a:r>
              <a:rPr lang="de-DE" sz="1200">
                <a:latin typeface="Calibri" pitchFamily="34" charset="0"/>
                <a:cs typeface="Arial" charset="0"/>
              </a:rPr>
              <a:t>36093 Künzell</a:t>
            </a:r>
          </a:p>
          <a:p>
            <a:r>
              <a:rPr lang="de-DE" sz="1200">
                <a:latin typeface="Calibri" pitchFamily="34" charset="0"/>
                <a:cs typeface="Arial" charset="0"/>
              </a:rPr>
              <a:t>Telefon: 0661/32579</a:t>
            </a:r>
            <a:endParaRPr lang="de-DE" sz="1400" b="1">
              <a:latin typeface="Calibri" pitchFamily="34" charset="0"/>
              <a:cs typeface="Arial" charset="0"/>
            </a:endParaRPr>
          </a:p>
          <a:p>
            <a:r>
              <a:rPr lang="de-DE" sz="1400" b="1">
                <a:solidFill>
                  <a:srgbClr val="FF0000"/>
                </a:solidFill>
                <a:latin typeface="Calibri" pitchFamily="34" charset="0"/>
                <a:cs typeface="Arial" charset="0"/>
              </a:rPr>
              <a:t>Cuxhaven (Eternit)</a:t>
            </a:r>
            <a:endParaRPr lang="de-DE" sz="1200" b="1">
              <a:solidFill>
                <a:schemeClr val="tx2"/>
              </a:solidFill>
              <a:latin typeface="Calibri" pitchFamily="34" charset="0"/>
              <a:cs typeface="Arial" charset="0"/>
            </a:endParaRPr>
          </a:p>
          <a:p>
            <a:r>
              <a:rPr lang="de-DE" sz="1200">
                <a:latin typeface="Calibri" pitchFamily="34" charset="0"/>
                <a:cs typeface="Arial" charset="0"/>
              </a:rPr>
              <a:t>Sahlenburger Chaussee</a:t>
            </a:r>
          </a:p>
          <a:p>
            <a:r>
              <a:rPr lang="de-DE" sz="1200">
                <a:latin typeface="Calibri" pitchFamily="34" charset="0"/>
                <a:cs typeface="Arial" charset="0"/>
              </a:rPr>
              <a:t>Cuxhaven-Brockeswalde</a:t>
            </a:r>
          </a:p>
          <a:p>
            <a:r>
              <a:rPr lang="de-DE" sz="1200">
                <a:latin typeface="Calibri" pitchFamily="34" charset="0"/>
                <a:cs typeface="Arial" charset="0"/>
              </a:rPr>
              <a:t>Telefon:</a:t>
            </a:r>
          </a:p>
          <a:p>
            <a:endParaRPr lang="de-DE">
              <a:latin typeface="Calibri" pitchFamily="34" charset="0"/>
            </a:endParaRPr>
          </a:p>
        </p:txBody>
      </p:sp>
      <p:sp>
        <p:nvSpPr>
          <p:cNvPr id="30" name="Rechteck 29"/>
          <p:cNvSpPr/>
          <p:nvPr/>
        </p:nvSpPr>
        <p:spPr>
          <a:xfrm>
            <a:off x="2500298" y="2357430"/>
            <a:ext cx="838691"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Berlin</a:t>
            </a:r>
            <a:endPar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31" name="Rechteck 30"/>
          <p:cNvSpPr/>
          <p:nvPr/>
        </p:nvSpPr>
        <p:spPr>
          <a:xfrm>
            <a:off x="2285984" y="3643314"/>
            <a:ext cx="1197765"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München</a:t>
            </a:r>
            <a:endPar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32" name="Rechteck 31"/>
          <p:cNvSpPr/>
          <p:nvPr/>
        </p:nvSpPr>
        <p:spPr>
          <a:xfrm>
            <a:off x="2071670" y="4857760"/>
            <a:ext cx="1287533"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Bensheim</a:t>
            </a:r>
            <a:endPar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34" name="Rechteck 33"/>
          <p:cNvSpPr/>
          <p:nvPr/>
        </p:nvSpPr>
        <p:spPr>
          <a:xfrm>
            <a:off x="2285984" y="6000768"/>
            <a:ext cx="1097673"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Marsberg</a:t>
            </a:r>
          </a:p>
        </p:txBody>
      </p:sp>
      <p:sp>
        <p:nvSpPr>
          <p:cNvPr id="19" name="Textfeld 18"/>
          <p:cNvSpPr txBox="1"/>
          <p:nvPr/>
        </p:nvSpPr>
        <p:spPr>
          <a:xfrm>
            <a:off x="6000750" y="4500563"/>
            <a:ext cx="1857375" cy="11160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de-DE" sz="1400" b="1" dirty="0">
                <a:solidFill>
                  <a:srgbClr val="002060"/>
                </a:solidFill>
              </a:rPr>
              <a:t>Verantwortlich für den Inhalt: Walter </a:t>
            </a:r>
            <a:r>
              <a:rPr lang="de-DE" sz="1400" b="1" dirty="0" err="1">
                <a:solidFill>
                  <a:srgbClr val="002060"/>
                </a:solidFill>
              </a:rPr>
              <a:t>Teupe</a:t>
            </a:r>
            <a:r>
              <a:rPr lang="de-DE" sz="1400" b="1" dirty="0">
                <a:solidFill>
                  <a:srgbClr val="002060"/>
                </a:solidFill>
              </a:rPr>
              <a:t>, DMV-Referent für Öffentlichkeitsarbeit</a:t>
            </a:r>
          </a:p>
          <a:p>
            <a:pPr fontAlgn="auto">
              <a:spcBef>
                <a:spcPts val="0"/>
              </a:spcBef>
              <a:spcAft>
                <a:spcPts val="0"/>
              </a:spcAft>
              <a:defRPr/>
            </a:pPr>
            <a:r>
              <a:rPr lang="de-DE" sz="1050" b="1" dirty="0">
                <a:solidFill>
                  <a:srgbClr val="002060"/>
                </a:solidFill>
              </a:rPr>
              <a:t>pressewart@minigolfsport.de</a:t>
            </a:r>
          </a:p>
        </p:txBody>
      </p:sp>
      <p:sp>
        <p:nvSpPr>
          <p:cNvPr id="29" name="Rechteck 28"/>
          <p:cNvSpPr/>
          <p:nvPr/>
        </p:nvSpPr>
        <p:spPr>
          <a:xfrm>
            <a:off x="6643702" y="2357430"/>
            <a:ext cx="1005404"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Künzell</a:t>
            </a:r>
            <a:endPar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pic>
        <p:nvPicPr>
          <p:cNvPr id="27" name="Grafik 26" descr="anlagecuxhaven.JPG"/>
          <p:cNvPicPr>
            <a:picLocks noChangeAspect="1"/>
          </p:cNvPicPr>
          <p:nvPr/>
        </p:nvPicPr>
        <p:blipFill>
          <a:blip r:embed="rId10" cstate="print"/>
          <a:stretch>
            <a:fillRect/>
          </a:stretch>
        </p:blipFill>
        <p:spPr>
          <a:xfrm>
            <a:off x="5929322" y="2786058"/>
            <a:ext cx="1857600" cy="1393200"/>
          </a:xfrm>
          <a:prstGeom prst="rect">
            <a:avLst/>
          </a:prstGeom>
          <a:ln>
            <a:noFill/>
          </a:ln>
          <a:effectLst>
            <a:softEdge rad="112500"/>
          </a:effectLst>
        </p:spPr>
      </p:pic>
      <p:sp>
        <p:nvSpPr>
          <p:cNvPr id="28" name="Rechteck 27"/>
          <p:cNvSpPr/>
          <p:nvPr/>
        </p:nvSpPr>
        <p:spPr>
          <a:xfrm>
            <a:off x="6357950" y="3714752"/>
            <a:ext cx="1287533"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Cuxhaven</a:t>
            </a:r>
            <a:endParaRPr lang="de-DE"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8" name="Picture 3">
            <a:hlinkClick r:id="rId2"/>
          </p:cNvPr>
          <p:cNvPicPr>
            <a:picLocks noChangeAspect="1" noChangeArrowheads="1"/>
          </p:cNvPicPr>
          <p:nvPr/>
        </p:nvPicPr>
        <p:blipFill>
          <a:blip r:embed="rId3"/>
          <a:srcRect/>
          <a:stretch>
            <a:fillRect/>
          </a:stretch>
        </p:blipFill>
        <p:spPr bwMode="auto">
          <a:xfrm rot="5400000">
            <a:off x="264440" y="17431"/>
            <a:ext cx="1042691" cy="1285884"/>
          </a:xfrm>
          <a:prstGeom prst="rect">
            <a:avLst/>
          </a:prstGeom>
          <a:ln>
            <a:noFill/>
          </a:ln>
          <a:effectLst>
            <a:softEdge rad="112500"/>
          </a:effectLst>
        </p:spPr>
      </p:pic>
      <p:sp>
        <p:nvSpPr>
          <p:cNvPr id="19" name="Rechteck 18"/>
          <p:cNvSpPr/>
          <p:nvPr/>
        </p:nvSpPr>
        <p:spPr>
          <a:xfrm>
            <a:off x="1714480" y="500042"/>
            <a:ext cx="5816657"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Hardenberg erneut die Messlatte</a:t>
            </a:r>
          </a:p>
        </p:txBody>
      </p:sp>
      <p:sp>
        <p:nvSpPr>
          <p:cNvPr id="6150" name="Textfeld 19"/>
          <p:cNvSpPr txBox="1">
            <a:spLocks noChangeArrowheads="1"/>
          </p:cNvSpPr>
          <p:nvPr/>
        </p:nvSpPr>
        <p:spPr bwMode="auto">
          <a:xfrm>
            <a:off x="1714500" y="1500188"/>
            <a:ext cx="5286375" cy="5048250"/>
          </a:xfrm>
          <a:prstGeom prst="rect">
            <a:avLst/>
          </a:prstGeom>
          <a:noFill/>
          <a:ln w="9525">
            <a:noFill/>
            <a:miter lim="800000"/>
            <a:headEnd/>
            <a:tailEnd/>
          </a:ln>
        </p:spPr>
        <p:txBody>
          <a:bodyPr>
            <a:spAutoFit/>
          </a:bodyPr>
          <a:lstStyle/>
          <a:p>
            <a:pPr algn="just"/>
            <a:r>
              <a:rPr lang="de-DE" sz="1400">
                <a:solidFill>
                  <a:schemeClr val="tx2"/>
                </a:solidFill>
                <a:latin typeface="Calibri" pitchFamily="34" charset="0"/>
              </a:rPr>
              <a:t>Wie in den zurückliegenden Jahren, gilt auch für die Saison 2009/2010: Wer Deutscher Meister werden will, muss die Männer vom Schloss Hardenberg schlagen. Diese Formel bleibt trotz des Hardenberger Seuchenjahres 2007 genauso schlicht wie allgemeingültig, denn die Hardis sind mit Neuverpflichtung Alexander Geist in der letzten Saison sensationell zurückgekommen. So erklärte Hardenbergs Walter Erlbruch im Sommerinterview vom Minigolf-Magazin 03/2009 auf die Frage, welches Team wohl am ehesten in der Lage sein würde, um den Titel mitzuspielen, ganz lapidar: „Wir.“  Sucht man nach Ansatzpunkten, wie die Nuss Hardenberg zu knacken und welches Team am ehesten dazu in der Lage sein würde, wird die Konkurrenz ihre Hoffnungen auf die zwei letztjährigen Niederlagen der Erlbruch-Truppe auf Filz aufbauen - ausgerechnet auf dem Belag, auf dem Hardenberg jahrelang die Liga vorgeführt hat. Und in beiden Fällen hieß der Sieger Mainz. Wollen die „jungen Wilden“ aus der Domstadt ernsthaft um den Titel mitspielen, bedarf es allerdings einer konstant überdurchschnittlichen Leistung. Dormagen-Brechten und Arheilgen gehören ebenfalls zum Kreis der Mannschaften, die genannt werden, wenn es um höhere Ziele geht.  Das Niendorfer Team steht ohne Udo Rathje in seiner 2. Saison vor einer schwierigen Aufgabe, und ansonsten freut sich die Liga auf das „Comeback“ der Tempelhofer Herren, die mit dem amtierenden Deutschen Meister Marco Henning (Bild) an alte Zeiten anknüpfen wollen.</a:t>
            </a:r>
          </a:p>
        </p:txBody>
      </p:sp>
      <p:sp>
        <p:nvSpPr>
          <p:cNvPr id="37" name="Rechteck 36"/>
          <p:cNvSpPr/>
          <p:nvPr/>
        </p:nvSpPr>
        <p:spPr>
          <a:xfrm rot="16200000">
            <a:off x="-1143356" y="3357879"/>
            <a:ext cx="40144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solidFill>
                  <a:schemeClr val="tx2">
                    <a:lumMod val="75000"/>
                  </a:schemeClr>
                </a:solidFill>
                <a:effectLst>
                  <a:outerShdw blurRad="50800" dist="39000" dir="5460000" algn="tl">
                    <a:srgbClr val="000000">
                      <a:alpha val="38000"/>
                    </a:srgbClr>
                  </a:outerShdw>
                </a:effectLst>
                <a:latin typeface="+mn-lt"/>
              </a:rPr>
              <a:t>www.minigolfsport.de</a:t>
            </a:r>
          </a:p>
        </p:txBody>
      </p:sp>
      <p:pic>
        <p:nvPicPr>
          <p:cNvPr id="6152" name="Grafik 14" descr="henning.JPG"/>
          <p:cNvPicPr>
            <a:picLocks noChangeAspect="1"/>
          </p:cNvPicPr>
          <p:nvPr/>
        </p:nvPicPr>
        <p:blipFill>
          <a:blip r:embed="rId4"/>
          <a:srcRect/>
          <a:stretch>
            <a:fillRect/>
          </a:stretch>
        </p:blipFill>
        <p:spPr bwMode="auto">
          <a:xfrm>
            <a:off x="7072313" y="1571625"/>
            <a:ext cx="1865312" cy="478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8" name="Picture 3">
            <a:hlinkClick r:id="rId2"/>
          </p:cNvPr>
          <p:cNvPicPr>
            <a:picLocks noChangeAspect="1" noChangeArrowheads="1"/>
          </p:cNvPicPr>
          <p:nvPr/>
        </p:nvPicPr>
        <p:blipFill>
          <a:blip r:embed="rId3"/>
          <a:srcRect/>
          <a:stretch>
            <a:fillRect/>
          </a:stretch>
        </p:blipFill>
        <p:spPr bwMode="auto">
          <a:xfrm rot="5400000">
            <a:off x="264440" y="17431"/>
            <a:ext cx="1042691" cy="1285884"/>
          </a:xfrm>
          <a:prstGeom prst="rect">
            <a:avLst/>
          </a:prstGeom>
          <a:ln>
            <a:noFill/>
          </a:ln>
          <a:effectLst>
            <a:softEdge rad="112500"/>
          </a:effectLst>
        </p:spPr>
      </p:pic>
      <p:sp>
        <p:nvSpPr>
          <p:cNvPr id="19" name="Rechteck 18"/>
          <p:cNvSpPr/>
          <p:nvPr/>
        </p:nvSpPr>
        <p:spPr>
          <a:xfrm>
            <a:off x="1714480" y="500042"/>
            <a:ext cx="4219810"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Duell Mainz - Göttingen</a:t>
            </a:r>
          </a:p>
        </p:txBody>
      </p:sp>
      <p:sp>
        <p:nvSpPr>
          <p:cNvPr id="7174" name="Textfeld 19"/>
          <p:cNvSpPr txBox="1">
            <a:spLocks noChangeArrowheads="1"/>
          </p:cNvSpPr>
          <p:nvPr/>
        </p:nvSpPr>
        <p:spPr bwMode="auto">
          <a:xfrm>
            <a:off x="1785938" y="1500188"/>
            <a:ext cx="5072062" cy="5048250"/>
          </a:xfrm>
          <a:prstGeom prst="rect">
            <a:avLst/>
          </a:prstGeom>
          <a:noFill/>
          <a:ln w="9525">
            <a:noFill/>
            <a:miter lim="800000"/>
            <a:headEnd/>
            <a:tailEnd/>
          </a:ln>
        </p:spPr>
        <p:txBody>
          <a:bodyPr>
            <a:spAutoFit/>
          </a:bodyPr>
          <a:lstStyle/>
          <a:p>
            <a:pPr algn="just"/>
            <a:r>
              <a:rPr lang="de-DE" sz="1400">
                <a:solidFill>
                  <a:schemeClr val="tx2"/>
                </a:solidFill>
                <a:latin typeface="Calibri" pitchFamily="34" charset="0"/>
              </a:rPr>
              <a:t>Das Damenfeld ist nach dem überraschenden Rückzug der Teams von Neutraubling und Uerdingen lichter geworden. Gerade mal fünf Teams pötten in der Saison 2009/2010 um Meisterschaftspunkte, und wenn es um die Titelfrage geht, reduziert sich der Kreis der dafür infrage kommenden Mannschaften auf zwei Teams: Mainz und Göttingen, wobei die besten Chancen  erneut dem dreimaligen Meister Mainz zugerechnet werden. Alle aktuellen Nationalspielerinnen der Damen spielen in den Reihen dieser beiden Titelaspiranten. Dass der Liga zudem mit Gaby Rahmlow und Corina Reinisch zwei exzellente Einzelkönnerinnen abhanden gekommen sind, ist genauso schade wie der Umstand, dass der Liga eine Zweiklassengesellschaft droht, denn neben dem Titelzweikampf werden die verbleibenden Teams nur ein Ziel vor Augen haben: Klassenerhalt.  Durch den Wegfall von Uerdingen hat die Konkurrenz personell profitiert. Frauke Eilts hat beim MSK Olching angeheuert, und die Deutsche Meisterin Nicole Warnecke (Bild) ist ins Trikot vom Aufsteiger „Möve“ Cuxhaven geschlüpft. Können die „Möven“ mit Warnecke und Andrea Reinicke, die 2009 in Portugal EM-Silber im Seniorinneneinzel gewann, für eine Überraschung gut sein? Der weitere Aufsteiger Bensheim-Auerbach hat den Vorteil, mit einem eingespielten Team bereits Bundesligaluft geschnuppert zu haben.</a:t>
            </a:r>
          </a:p>
        </p:txBody>
      </p:sp>
      <p:sp>
        <p:nvSpPr>
          <p:cNvPr id="15" name="Rechteck 14"/>
          <p:cNvSpPr/>
          <p:nvPr/>
        </p:nvSpPr>
        <p:spPr>
          <a:xfrm rot="16200000">
            <a:off x="-1143356" y="3357879"/>
            <a:ext cx="40144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solidFill>
                  <a:schemeClr val="tx2">
                    <a:lumMod val="75000"/>
                  </a:schemeClr>
                </a:solidFill>
                <a:effectLst>
                  <a:outerShdw blurRad="50800" dist="39000" dir="5460000" algn="tl">
                    <a:srgbClr val="000000">
                      <a:alpha val="38000"/>
                    </a:srgbClr>
                  </a:outerShdw>
                </a:effectLst>
                <a:latin typeface="+mn-lt"/>
              </a:rPr>
              <a:t>www.minigolfsport.de</a:t>
            </a:r>
          </a:p>
        </p:txBody>
      </p:sp>
      <p:pic>
        <p:nvPicPr>
          <p:cNvPr id="7176" name="Grafik 15" descr="nicole.JPG"/>
          <p:cNvPicPr>
            <a:picLocks noChangeAspect="1"/>
          </p:cNvPicPr>
          <p:nvPr/>
        </p:nvPicPr>
        <p:blipFill>
          <a:blip r:embed="rId4"/>
          <a:srcRect/>
          <a:stretch>
            <a:fillRect/>
          </a:stretch>
        </p:blipFill>
        <p:spPr bwMode="auto">
          <a:xfrm>
            <a:off x="7000875" y="1500188"/>
            <a:ext cx="1643063" cy="4589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714480" y="500042"/>
            <a:ext cx="4660827"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Die Titelverteidiger</a:t>
            </a:r>
          </a:p>
        </p:txBody>
      </p:sp>
      <p:pic>
        <p:nvPicPr>
          <p:cNvPr id="8" name="Picture 3">
            <a:hlinkClick r:id="rId2"/>
          </p:cNvPr>
          <p:cNvPicPr>
            <a:picLocks noChangeAspect="1" noChangeArrowheads="1"/>
          </p:cNvPicPr>
          <p:nvPr/>
        </p:nvPicPr>
        <p:blipFill>
          <a:blip r:embed="rId3"/>
          <a:srcRect/>
          <a:stretch>
            <a:fillRect/>
          </a:stretch>
        </p:blipFill>
        <p:spPr bwMode="auto">
          <a:xfrm rot="5400000">
            <a:off x="264440" y="17431"/>
            <a:ext cx="1042691" cy="1285884"/>
          </a:xfrm>
          <a:prstGeom prst="rect">
            <a:avLst/>
          </a:prstGeom>
          <a:ln>
            <a:noFill/>
          </a:ln>
          <a:effectLst>
            <a:softEdge rad="112500"/>
          </a:effectLst>
        </p:spPr>
      </p:pic>
      <p:pic>
        <p:nvPicPr>
          <p:cNvPr id="8198" name="Grafik 10" descr="bulisieger.jpg"/>
          <p:cNvPicPr>
            <a:picLocks noChangeAspect="1"/>
          </p:cNvPicPr>
          <p:nvPr/>
        </p:nvPicPr>
        <p:blipFill>
          <a:blip r:embed="rId4"/>
          <a:srcRect/>
          <a:stretch>
            <a:fillRect/>
          </a:stretch>
        </p:blipFill>
        <p:spPr bwMode="auto">
          <a:xfrm>
            <a:off x="1785938" y="1500188"/>
            <a:ext cx="5715000" cy="4286250"/>
          </a:xfrm>
          <a:prstGeom prst="rect">
            <a:avLst/>
          </a:prstGeom>
          <a:noFill/>
          <a:ln w="9525">
            <a:noFill/>
            <a:miter lim="800000"/>
            <a:headEnd/>
            <a:tailEnd/>
          </a:ln>
        </p:spPr>
      </p:pic>
      <p:sp>
        <p:nvSpPr>
          <p:cNvPr id="12" name="Textfeld 11"/>
          <p:cNvSpPr txBox="1"/>
          <p:nvPr/>
        </p:nvSpPr>
        <p:spPr>
          <a:xfrm>
            <a:off x="1785938" y="5072063"/>
            <a:ext cx="5715000" cy="738187"/>
          </a:xfrm>
          <a:prstGeom prst="rect">
            <a:avLst/>
          </a:prstGeom>
          <a:noFill/>
        </p:spPr>
        <p:txBody>
          <a:bodyPr>
            <a:spAutoFit/>
          </a:bodyPr>
          <a:lstStyle/>
          <a:p>
            <a:pPr algn="ctr" fontAlgn="auto">
              <a:spcBef>
                <a:spcPts val="0"/>
              </a:spcBef>
              <a:spcAft>
                <a:spcPts val="0"/>
              </a:spcAft>
              <a:defRPr/>
            </a:pPr>
            <a:r>
              <a:rPr lang="de-DE" sz="1400" b="1" dirty="0" err="1">
                <a:ln w="11430"/>
                <a:solidFill>
                  <a:srgbClr val="FFFF00"/>
                </a:solidFill>
                <a:effectLst>
                  <a:outerShdw blurRad="50800" dist="39000" dir="5460000" algn="tl">
                    <a:srgbClr val="000000">
                      <a:alpha val="38000"/>
                    </a:srgbClr>
                  </a:outerShdw>
                </a:effectLst>
                <a:latin typeface="+mn-lt"/>
              </a:rPr>
              <a:t>Hardenberger</a:t>
            </a:r>
            <a:r>
              <a:rPr lang="de-DE" sz="1400" b="1" dirty="0">
                <a:ln w="11430"/>
                <a:solidFill>
                  <a:srgbClr val="FFFF00"/>
                </a:solidFill>
                <a:effectLst>
                  <a:outerShdw blurRad="50800" dist="39000" dir="5460000" algn="tl">
                    <a:srgbClr val="000000">
                      <a:alpha val="38000"/>
                    </a:srgbClr>
                  </a:outerShdw>
                </a:effectLst>
                <a:latin typeface="+mn-lt"/>
              </a:rPr>
              <a:t> Herren und Mainzer Damen bei der Meisterfeier zum </a:t>
            </a:r>
            <a:r>
              <a:rPr lang="de-DE" sz="1400" b="1" dirty="0" err="1">
                <a:ln w="11430"/>
                <a:solidFill>
                  <a:srgbClr val="FFFF00"/>
                </a:solidFill>
                <a:effectLst>
                  <a:outerShdw blurRad="50800" dist="39000" dir="5460000" algn="tl">
                    <a:srgbClr val="000000">
                      <a:alpha val="38000"/>
                    </a:srgbClr>
                  </a:outerShdw>
                </a:effectLst>
                <a:latin typeface="+mn-lt"/>
              </a:rPr>
              <a:t>Saisonabschluß</a:t>
            </a:r>
            <a:r>
              <a:rPr lang="de-DE" sz="1400" b="1" dirty="0">
                <a:ln w="11430"/>
                <a:solidFill>
                  <a:srgbClr val="FFFF00"/>
                </a:solidFill>
                <a:effectLst>
                  <a:outerShdw blurRad="50800" dist="39000" dir="5460000" algn="tl">
                    <a:srgbClr val="000000">
                      <a:alpha val="38000"/>
                    </a:srgbClr>
                  </a:outerShdw>
                </a:effectLst>
                <a:latin typeface="+mn-lt"/>
              </a:rPr>
              <a:t> 2008/2009 auf einem Bild vereint. Die Meister sind zugleich die Favoriten der neuen Saison. </a:t>
            </a:r>
            <a:endParaRPr lang="de-DE" dirty="0">
              <a:solidFill>
                <a:srgbClr val="FFFF00"/>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Grafik 12" descr="IMG_4329.JPG"/>
          <p:cNvPicPr>
            <a:picLocks noChangeAspect="1"/>
          </p:cNvPicPr>
          <p:nvPr/>
        </p:nvPicPr>
        <p:blipFill>
          <a:blip r:embed="rId2"/>
          <a:srcRect/>
          <a:stretch>
            <a:fillRect/>
          </a:stretch>
        </p:blipFill>
        <p:spPr bwMode="auto">
          <a:xfrm>
            <a:off x="1714500" y="1428750"/>
            <a:ext cx="5810250" cy="4357688"/>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5043433"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1. Bundesliga Herren</a:t>
            </a:r>
          </a:p>
        </p:txBody>
      </p:sp>
      <p:sp>
        <p:nvSpPr>
          <p:cNvPr id="14" name="Rechteck 13"/>
          <p:cNvSpPr/>
          <p:nvPr/>
        </p:nvSpPr>
        <p:spPr>
          <a:xfrm rot="16200000">
            <a:off x="58737" y="2513013"/>
            <a:ext cx="2252663" cy="369888"/>
          </a:xfrm>
          <a:prstGeom prst="rect">
            <a:avLst/>
          </a:prstGeom>
        </p:spPr>
        <p:txBody>
          <a:bodyPr wrap="none">
            <a:spAutoFit/>
          </a:bodyPr>
          <a:lstStyle/>
          <a:p>
            <a:pPr algn="ctr" fontAlgn="auto">
              <a:spcBef>
                <a:spcPts val="0"/>
              </a:spcBef>
              <a:spcAft>
                <a:spcPts val="0"/>
              </a:spcAft>
              <a:defRPr/>
            </a:pPr>
            <a:r>
              <a:rPr lang="de-DE" b="1" dirty="0">
                <a:ln w="11430"/>
                <a:solidFill>
                  <a:schemeClr val="tx2"/>
                </a:solidFill>
                <a:effectLst>
                  <a:outerShdw blurRad="50800" dist="38100" dir="16200000" rotWithShape="0">
                    <a:prstClr val="black">
                      <a:alpha val="40000"/>
                    </a:prstClr>
                  </a:outerShdw>
                </a:effectLst>
                <a:latin typeface="+mn-lt"/>
              </a:rPr>
              <a:t>Aufstellungen, Trends</a:t>
            </a:r>
          </a:p>
        </p:txBody>
      </p:sp>
      <p:pic>
        <p:nvPicPr>
          <p:cNvPr id="10" name="Picture 3">
            <a:hlinkClick r:id="rId3"/>
          </p:cNvPr>
          <p:cNvPicPr>
            <a:picLocks noChangeAspect="1" noChangeArrowheads="1"/>
          </p:cNvPicPr>
          <p:nvPr/>
        </p:nvPicPr>
        <p:blipFill>
          <a:blip r:embed="rId4"/>
          <a:srcRect/>
          <a:stretch>
            <a:fillRect/>
          </a:stretch>
        </p:blipFill>
        <p:spPr bwMode="auto">
          <a:xfrm rot="5400000">
            <a:off x="264440" y="17431"/>
            <a:ext cx="1042691" cy="1285884"/>
          </a:xfrm>
          <a:prstGeom prst="rect">
            <a:avLst/>
          </a:prstGeom>
          <a:ln>
            <a:noFill/>
          </a:ln>
          <a:effectLst>
            <a:softEdge rad="112500"/>
          </a:effectLst>
        </p:spPr>
      </p:pic>
      <p:sp>
        <p:nvSpPr>
          <p:cNvPr id="15" name="Textfeld 14"/>
          <p:cNvSpPr txBox="1"/>
          <p:nvPr/>
        </p:nvSpPr>
        <p:spPr>
          <a:xfrm>
            <a:off x="714348" y="4786322"/>
            <a:ext cx="8001024" cy="2308324"/>
          </a:xfrm>
          <a:prstGeom prst="rect">
            <a:avLst/>
          </a:prstGeom>
          <a:noFill/>
        </p:spPr>
        <p:txBody>
          <a:bodyPr>
            <a:spAutoFit/>
            <a:scene3d>
              <a:camera prst="perspectiveRelaxed"/>
              <a:lightRig rig="threePt" dir="t"/>
            </a:scene3d>
          </a:bodyPr>
          <a:lstStyle/>
          <a:p>
            <a:pPr algn="ctr" fontAlgn="auto">
              <a:spcBef>
                <a:spcPts val="0"/>
              </a:spcBef>
              <a:spcAft>
                <a:spcPts val="0"/>
              </a:spcAft>
              <a:defRPr/>
            </a:pPr>
            <a:r>
              <a:rPr lang="de-DE" sz="2400" b="1" dirty="0">
                <a:solidFill>
                  <a:srgbClr val="002060"/>
                </a:solidFill>
                <a:latin typeface="+mn-lt"/>
              </a:rPr>
              <a:t>Viele Welt- und Europameister, einige Topstars aus dem Ausland sowie zahlreiche Talente – die 1. Bundesliga ist gut gerüstet für die neue Saison. Aktuell prominenteste Namen: Harald </a:t>
            </a:r>
            <a:r>
              <a:rPr lang="de-DE" sz="2400" b="1" dirty="0" err="1">
                <a:solidFill>
                  <a:srgbClr val="002060"/>
                </a:solidFill>
                <a:latin typeface="+mn-lt"/>
              </a:rPr>
              <a:t>Erlbruch</a:t>
            </a:r>
            <a:r>
              <a:rPr lang="de-DE" sz="2400" b="1" dirty="0">
                <a:solidFill>
                  <a:srgbClr val="002060"/>
                </a:solidFill>
                <a:latin typeface="+mn-lt"/>
              </a:rPr>
              <a:t> (Europameister 2008 , WM-Bronze 2009), Marco Templin (Weltmeister 2007, EM-Bronze 2008), Marco Balzer (Vizeweltmeister 2007).</a:t>
            </a:r>
          </a:p>
        </p:txBody>
      </p:sp>
      <p:sp>
        <p:nvSpPr>
          <p:cNvPr id="9225" name="Textfeld 8"/>
          <p:cNvSpPr txBox="1">
            <a:spLocks noChangeArrowheads="1"/>
          </p:cNvSpPr>
          <p:nvPr/>
        </p:nvSpPr>
        <p:spPr bwMode="auto">
          <a:xfrm rot="-5400000">
            <a:off x="7435850" y="1565275"/>
            <a:ext cx="642938" cy="369888"/>
          </a:xfrm>
          <a:prstGeom prst="rect">
            <a:avLst/>
          </a:prstGeom>
          <a:noFill/>
          <a:ln w="9525">
            <a:noFill/>
            <a:miter lim="800000"/>
            <a:headEnd/>
            <a:tailEnd/>
          </a:ln>
        </p:spPr>
        <p:txBody>
          <a:bodyPr>
            <a:spAutoFit/>
          </a:bodyPr>
          <a:lstStyle/>
          <a:p>
            <a:r>
              <a:rPr lang="de-DE" b="1">
                <a:solidFill>
                  <a:srgbClr val="002060"/>
                </a:solidFill>
                <a:latin typeface="Calibri" pitchFamily="34" charset="0"/>
                <a:hlinkClick r:id="rId5"/>
              </a:rPr>
              <a:t>Klick</a:t>
            </a:r>
            <a:endParaRPr lang="de-DE" b="1">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descr="01BensheimDamen.jpg"/>
          <p:cNvPicPr>
            <a:picLocks noChangeAspect="1"/>
          </p:cNvPicPr>
          <p:nvPr/>
        </p:nvPicPr>
        <p:blipFill>
          <a:blip r:embed="rId2"/>
          <a:stretch>
            <a:fillRect/>
          </a:stretch>
        </p:blipFill>
        <p:spPr>
          <a:xfrm>
            <a:off x="1785918" y="1428736"/>
            <a:ext cx="3786182" cy="2525354"/>
          </a:xfrm>
          <a:prstGeom prst="rect">
            <a:avLst/>
          </a:prstGeom>
          <a:solidFill>
            <a:srgbClr val="FFFFFF">
              <a:shade val="85000"/>
            </a:srgbClr>
          </a:solidFill>
          <a:ln w="38100">
            <a:solidFill>
              <a:srgbClr val="FFC000"/>
            </a:solidFill>
          </a:ln>
          <a:effectLst>
            <a:reflection blurRad="12700" stA="38000" endPos="28000" dist="5000" dir="5400000" sy="-100000" algn="bl" rotWithShape="0"/>
          </a:effectLst>
        </p:spPr>
      </p:pic>
      <p:pic>
        <p:nvPicPr>
          <p:cNvPr id="16" name="Grafik 15" descr="cuxmaedels.JPG"/>
          <p:cNvPicPr>
            <a:picLocks noChangeAspect="1"/>
          </p:cNvPicPr>
          <p:nvPr/>
        </p:nvPicPr>
        <p:blipFill>
          <a:blip r:embed="rId3" cstate="print"/>
          <a:stretch>
            <a:fillRect/>
          </a:stretch>
        </p:blipFill>
        <p:spPr>
          <a:xfrm>
            <a:off x="4857752" y="1643050"/>
            <a:ext cx="3286148" cy="3171801"/>
          </a:xfrm>
          <a:prstGeom prst="rect">
            <a:avLst/>
          </a:prstGeom>
          <a:solidFill>
            <a:srgbClr val="FFFFFF">
              <a:shade val="85000"/>
            </a:srgbClr>
          </a:solidFill>
          <a:ln w="38100">
            <a:solidFill>
              <a:srgbClr val="FFC000"/>
            </a:solidFill>
          </a:ln>
          <a:effectLst>
            <a:reflection blurRad="12700" stA="38000" endPos="28000" dist="5000" dir="5400000" sy="-100000" algn="bl" rotWithShape="0"/>
          </a:effectLst>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714480" y="500042"/>
            <a:ext cx="3481273"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Die Aufsteiger</a:t>
            </a:r>
          </a:p>
        </p:txBody>
      </p:sp>
      <p:pic>
        <p:nvPicPr>
          <p:cNvPr id="8" name="Picture 3">
            <a:hlinkClick r:id="rId4"/>
          </p:cNvPr>
          <p:cNvPicPr>
            <a:picLocks noChangeAspect="1" noChangeArrowheads="1"/>
          </p:cNvPicPr>
          <p:nvPr/>
        </p:nvPicPr>
        <p:blipFill>
          <a:blip r:embed="rId5"/>
          <a:srcRect/>
          <a:stretch>
            <a:fillRect/>
          </a:stretch>
        </p:blipFill>
        <p:spPr bwMode="auto">
          <a:xfrm rot="5400000">
            <a:off x="264440" y="17431"/>
            <a:ext cx="1042691" cy="1285884"/>
          </a:xfrm>
          <a:prstGeom prst="rect">
            <a:avLst/>
          </a:prstGeom>
          <a:ln>
            <a:noFill/>
          </a:ln>
          <a:effectLst>
            <a:softEdge rad="112500"/>
          </a:effectLst>
        </p:spPr>
      </p:pic>
      <p:sp>
        <p:nvSpPr>
          <p:cNvPr id="10247" name="Textfeld 17"/>
          <p:cNvSpPr txBox="1">
            <a:spLocks noChangeArrowheads="1"/>
          </p:cNvSpPr>
          <p:nvPr/>
        </p:nvSpPr>
        <p:spPr bwMode="auto">
          <a:xfrm>
            <a:off x="2000250" y="3000375"/>
            <a:ext cx="2643188" cy="369888"/>
          </a:xfrm>
          <a:prstGeom prst="rect">
            <a:avLst/>
          </a:prstGeom>
          <a:noFill/>
          <a:ln w="9525">
            <a:noFill/>
            <a:miter lim="800000"/>
            <a:headEnd/>
            <a:tailEnd/>
          </a:ln>
        </p:spPr>
        <p:txBody>
          <a:bodyPr>
            <a:spAutoFit/>
          </a:bodyPr>
          <a:lstStyle/>
          <a:p>
            <a:r>
              <a:rPr lang="de-DE" b="1">
                <a:solidFill>
                  <a:srgbClr val="FFC000"/>
                </a:solidFill>
                <a:latin typeface="Calibri" pitchFamily="34" charset="0"/>
              </a:rPr>
              <a:t>MSC Bensheim-Auerbach</a:t>
            </a:r>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0249" name="Textfeld 18"/>
          <p:cNvSpPr txBox="1">
            <a:spLocks noChangeArrowheads="1"/>
          </p:cNvSpPr>
          <p:nvPr/>
        </p:nvSpPr>
        <p:spPr bwMode="auto">
          <a:xfrm>
            <a:off x="5643563" y="4214813"/>
            <a:ext cx="2428875" cy="369887"/>
          </a:xfrm>
          <a:prstGeom prst="rect">
            <a:avLst/>
          </a:prstGeom>
          <a:noFill/>
          <a:ln w="9525">
            <a:noFill/>
            <a:miter lim="800000"/>
            <a:headEnd/>
            <a:tailEnd/>
          </a:ln>
        </p:spPr>
        <p:txBody>
          <a:bodyPr>
            <a:spAutoFit/>
          </a:bodyPr>
          <a:lstStyle/>
          <a:p>
            <a:r>
              <a:rPr lang="de-DE" b="1">
                <a:solidFill>
                  <a:srgbClr val="FFC000"/>
                </a:solidFill>
                <a:latin typeface="Calibri" pitchFamily="34" charset="0"/>
              </a:rPr>
              <a:t>MC „Möve“ Cuxhaven</a:t>
            </a:r>
          </a:p>
        </p:txBody>
      </p:sp>
      <p:pic>
        <p:nvPicPr>
          <p:cNvPr id="17" name="Grafik 16" descr="tmv.JPG"/>
          <p:cNvPicPr>
            <a:picLocks noChangeAspect="1"/>
          </p:cNvPicPr>
          <p:nvPr/>
        </p:nvPicPr>
        <p:blipFill>
          <a:blip r:embed="rId6" cstate="print"/>
          <a:stretch>
            <a:fillRect/>
          </a:stretch>
        </p:blipFill>
        <p:spPr>
          <a:xfrm>
            <a:off x="2071670" y="3500438"/>
            <a:ext cx="3406251" cy="2786222"/>
          </a:xfrm>
          <a:prstGeom prst="rect">
            <a:avLst/>
          </a:prstGeom>
          <a:solidFill>
            <a:srgbClr val="FFFFFF">
              <a:shade val="85000"/>
            </a:srgbClr>
          </a:solidFill>
          <a:ln w="38100">
            <a:solidFill>
              <a:srgbClr val="FFC000"/>
            </a:solidFill>
          </a:ln>
          <a:effectLst>
            <a:reflection blurRad="12700" stA="38000" endPos="28000" dist="5000" dir="5400000" sy="-100000" algn="bl" rotWithShape="0"/>
          </a:effectLst>
        </p:spPr>
      </p:pic>
      <p:sp>
        <p:nvSpPr>
          <p:cNvPr id="10251" name="Textfeld 19"/>
          <p:cNvSpPr txBox="1">
            <a:spLocks noChangeArrowheads="1"/>
          </p:cNvSpPr>
          <p:nvPr/>
        </p:nvSpPr>
        <p:spPr bwMode="auto">
          <a:xfrm>
            <a:off x="3357563" y="5715000"/>
            <a:ext cx="2071687" cy="369888"/>
          </a:xfrm>
          <a:prstGeom prst="rect">
            <a:avLst/>
          </a:prstGeom>
          <a:noFill/>
          <a:ln w="9525">
            <a:noFill/>
            <a:miter lim="800000"/>
            <a:headEnd/>
            <a:tailEnd/>
          </a:ln>
        </p:spPr>
        <p:txBody>
          <a:bodyPr>
            <a:spAutoFit/>
          </a:bodyPr>
          <a:lstStyle/>
          <a:p>
            <a:r>
              <a:rPr lang="de-DE" b="1">
                <a:solidFill>
                  <a:srgbClr val="FFC000"/>
                </a:solidFill>
                <a:latin typeface="Calibri" pitchFamily="34" charset="0"/>
              </a:rPr>
              <a:t>Tempelhofer MV</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Grafik 16" descr="harry.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6" name="Grafik 5" descr="hardis.gif">
            <a:hlinkClick r:id="rId3"/>
          </p:cNvPr>
          <p:cNvPicPr>
            <a:picLocks noChangeAspect="1"/>
          </p:cNvPicPr>
          <p:nvPr/>
        </p:nvPicPr>
        <p:blipFill>
          <a:blip r:embed="rId4"/>
          <a:stretch>
            <a:fillRect/>
          </a:stretch>
        </p:blipFill>
        <p:spPr>
          <a:xfrm>
            <a:off x="642910" y="214290"/>
            <a:ext cx="785818" cy="1029422"/>
          </a:xfrm>
          <a:prstGeom prst="rect">
            <a:avLst/>
          </a:prstGeom>
          <a:ln>
            <a:noFill/>
          </a:ln>
          <a:effectLst>
            <a:softEdge rad="112500"/>
          </a:effectLst>
        </p:spPr>
      </p:pic>
      <p:sp>
        <p:nvSpPr>
          <p:cNvPr id="7" name="Rechteck 6"/>
          <p:cNvSpPr/>
          <p:nvPr/>
        </p:nvSpPr>
        <p:spPr>
          <a:xfrm>
            <a:off x="1643042" y="500042"/>
            <a:ext cx="5648533"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solidFill>
                  <a:schemeClr val="accent1"/>
                </a:solidFill>
                <a:effectLst>
                  <a:outerShdw blurRad="50800" dist="38100" dir="16200000" rotWithShape="0">
                    <a:prstClr val="black">
                      <a:alpha val="40000"/>
                    </a:prstClr>
                  </a:outerShdw>
                </a:effectLst>
                <a:latin typeface="+mn-lt"/>
              </a:rPr>
              <a:t>BGS</a:t>
            </a: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 </a:t>
            </a:r>
            <a:r>
              <a:rPr lang="de-DE" sz="4400" b="1" dirty="0">
                <a:ln w="11430"/>
                <a:solidFill>
                  <a:schemeClr val="accent1"/>
                </a:solidFill>
                <a:effectLst>
                  <a:outerShdw blurRad="50800" dist="38100" dir="16200000" rotWithShape="0">
                    <a:prstClr val="black">
                      <a:alpha val="40000"/>
                    </a:prstClr>
                  </a:outerShdw>
                </a:effectLst>
                <a:latin typeface="+mn-lt"/>
              </a:rPr>
              <a:t>Hardenberg-Pötter</a:t>
            </a:r>
          </a:p>
        </p:txBody>
      </p:sp>
      <p:sp>
        <p:nvSpPr>
          <p:cNvPr id="8" name="Textfeld 7"/>
          <p:cNvSpPr txBox="1"/>
          <p:nvPr/>
        </p:nvSpPr>
        <p:spPr>
          <a:xfrm>
            <a:off x="1714500" y="1571625"/>
            <a:ext cx="5357813" cy="2308225"/>
          </a:xfrm>
          <a:prstGeom prst="rect">
            <a:avLst/>
          </a:prstGeom>
          <a:noFill/>
        </p:spPr>
        <p:txBody>
          <a:bodyPr>
            <a:spAutoFit/>
          </a:bodyPr>
          <a:lstStyle/>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5"/>
              </a:rPr>
              <a:t>Harald </a:t>
            </a:r>
            <a:r>
              <a:rPr lang="de-DE" b="1" dirty="0" err="1">
                <a:ln w="11430"/>
                <a:solidFill>
                  <a:schemeClr val="tx2"/>
                </a:solidFill>
                <a:effectLst>
                  <a:outerShdw blurRad="50800" dist="39000" dir="5460000" algn="tl">
                    <a:srgbClr val="000000">
                      <a:alpha val="38000"/>
                    </a:srgbClr>
                  </a:outerShdw>
                </a:effectLst>
                <a:latin typeface="+mn-lt"/>
                <a:hlinkClick r:id="rId5"/>
              </a:rPr>
              <a:t>Erlbruch</a:t>
            </a:r>
            <a:r>
              <a:rPr lang="de-DE" b="1" dirty="0">
                <a:ln w="11430"/>
                <a:solidFill>
                  <a:schemeClr val="tx2"/>
                </a:solidFill>
                <a:effectLst>
                  <a:outerShdw blurRad="50800" dist="39000" dir="5460000" algn="tl">
                    <a:srgbClr val="000000">
                      <a:alpha val="38000"/>
                    </a:srgbClr>
                  </a:outerShdw>
                </a:effectLst>
                <a:latin typeface="+mn-lt"/>
                <a:hlinkClick r:id="rId5"/>
              </a:rPr>
              <a:t>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6"/>
              </a:rPr>
              <a:t>Walter </a:t>
            </a:r>
            <a:r>
              <a:rPr lang="de-DE" b="1" dirty="0" err="1">
                <a:ln w="11430"/>
                <a:solidFill>
                  <a:schemeClr val="tx2"/>
                </a:solidFill>
                <a:effectLst>
                  <a:outerShdw blurRad="50800" dist="39000" dir="5460000" algn="tl">
                    <a:srgbClr val="000000">
                      <a:alpha val="38000"/>
                    </a:srgbClr>
                  </a:outerShdw>
                </a:effectLst>
                <a:latin typeface="+mn-lt"/>
                <a:hlinkClick r:id="rId6"/>
              </a:rPr>
              <a:t>Erlbruch</a:t>
            </a:r>
            <a:r>
              <a:rPr lang="de-DE" b="1" dirty="0">
                <a:ln w="11430"/>
                <a:solidFill>
                  <a:schemeClr val="tx2"/>
                </a:solidFill>
                <a:effectLst>
                  <a:outerShdw blurRad="50800" dist="39000" dir="5460000" algn="tl">
                    <a:srgbClr val="000000">
                      <a:alpha val="38000"/>
                    </a:srgbClr>
                  </a:outerShdw>
                </a:effectLst>
                <a:latin typeface="+mn-lt"/>
                <a:hlinkClick r:id="rId6"/>
              </a:rPr>
              <a:t>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7"/>
              </a:rPr>
              <a:t>Alexander Geist</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8"/>
              </a:rPr>
              <a:t>Timo </a:t>
            </a:r>
            <a:r>
              <a:rPr lang="de-DE" b="1" dirty="0" err="1">
                <a:ln w="11430"/>
                <a:solidFill>
                  <a:schemeClr val="tx2"/>
                </a:solidFill>
                <a:effectLst>
                  <a:outerShdw blurRad="50800" dist="39000" dir="5460000" algn="tl">
                    <a:srgbClr val="000000">
                      <a:alpha val="38000"/>
                    </a:srgbClr>
                  </a:outerShdw>
                </a:effectLst>
                <a:latin typeface="+mn-lt"/>
                <a:hlinkClick r:id="rId8"/>
              </a:rPr>
              <a:t>Greiffendorf</a:t>
            </a:r>
            <a:r>
              <a:rPr lang="de-DE" b="1" dirty="0">
                <a:ln w="11430"/>
                <a:solidFill>
                  <a:schemeClr val="tx2"/>
                </a:solidFill>
                <a:effectLst>
                  <a:outerShdw blurRad="50800" dist="39000" dir="5460000" algn="tl">
                    <a:srgbClr val="000000">
                      <a:alpha val="38000"/>
                    </a:srgbClr>
                  </a:outerShdw>
                </a:effectLst>
                <a:latin typeface="+mn-lt"/>
                <a:hlinkClick r:id="rId8"/>
              </a:rPr>
              <a:t>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Michael Koziol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Mike Mann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Uwe Ludwig</a:t>
            </a:r>
          </a:p>
          <a:p>
            <a:pPr fontAlgn="auto">
              <a:spcBef>
                <a:spcPts val="0"/>
              </a:spcBef>
              <a:spcAft>
                <a:spcPts val="0"/>
              </a:spcAft>
              <a:defRPr/>
            </a:pPr>
            <a:endParaRPr lang="de-DE" dirty="0">
              <a:latin typeface="+mn-lt"/>
            </a:endParaRPr>
          </a:p>
        </p:txBody>
      </p:sp>
      <p:pic>
        <p:nvPicPr>
          <p:cNvPr id="11272" name="Grafik 17" descr="flagsui.gif"/>
          <p:cNvPicPr>
            <a:picLocks noChangeAspect="1"/>
          </p:cNvPicPr>
          <p:nvPr/>
        </p:nvPicPr>
        <p:blipFill>
          <a:blip r:embed="rId9"/>
          <a:srcRect/>
          <a:stretch>
            <a:fillRect/>
          </a:stretch>
        </p:blipFill>
        <p:spPr bwMode="auto">
          <a:xfrm>
            <a:off x="3071813" y="3000375"/>
            <a:ext cx="388937" cy="285750"/>
          </a:xfrm>
          <a:prstGeom prst="rect">
            <a:avLst/>
          </a:prstGeom>
          <a:noFill/>
          <a:ln w="9525">
            <a:noFill/>
            <a:miter lim="800000"/>
            <a:headEnd/>
            <a:tailEnd/>
          </a:ln>
        </p:spPr>
      </p:pic>
      <p:sp>
        <p:nvSpPr>
          <p:cNvPr id="26" name="Abgerundetes Rechteck 25"/>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r>
              <a:rPr lang="de-DE" sz="2000" b="1" dirty="0"/>
              <a:t>Unschlagbar?</a:t>
            </a:r>
          </a:p>
          <a:p>
            <a:pPr fontAlgn="auto">
              <a:spcBef>
                <a:spcPts val="0"/>
              </a:spcBef>
              <a:spcAft>
                <a:spcPts val="0"/>
              </a:spcAft>
              <a:defRPr/>
            </a:pPr>
            <a:endParaRPr lang="de-DE" sz="2000" b="1"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endParaRPr lang="de-DE" sz="1000" b="1" dirty="0"/>
          </a:p>
          <a:p>
            <a:pPr algn="r" fontAlgn="auto">
              <a:spcBef>
                <a:spcPts val="0"/>
              </a:spcBef>
              <a:spcAft>
                <a:spcPts val="0"/>
              </a:spcAft>
              <a:defRPr/>
            </a:pPr>
            <a:r>
              <a:rPr lang="de-DE" sz="1000" b="1" dirty="0"/>
              <a:t>Timo </a:t>
            </a:r>
            <a:r>
              <a:rPr lang="de-DE" sz="1000" b="1" dirty="0" err="1"/>
              <a:t>Greiffendorf</a:t>
            </a:r>
            <a:endParaRPr lang="de-DE" sz="1000" b="1" dirty="0"/>
          </a:p>
          <a:p>
            <a:pPr fontAlgn="auto">
              <a:spcBef>
                <a:spcPts val="0"/>
              </a:spcBef>
              <a:spcAft>
                <a:spcPts val="0"/>
              </a:spcAft>
              <a:defRPr/>
            </a:pPr>
            <a:endParaRPr lang="de-DE" sz="900" b="1" dirty="0"/>
          </a:p>
          <a:p>
            <a:pPr fontAlgn="auto">
              <a:spcBef>
                <a:spcPts val="0"/>
              </a:spcBef>
              <a:spcAft>
                <a:spcPts val="0"/>
              </a:spcAft>
              <a:defRPr/>
            </a:pPr>
            <a:r>
              <a:rPr lang="de-DE" dirty="0"/>
              <a:t>Nach ihrem Meister-Comeback der letzten Saison strotzen die </a:t>
            </a:r>
            <a:r>
              <a:rPr lang="de-DE" dirty="0" err="1"/>
              <a:t>Hardis</a:t>
            </a:r>
            <a:r>
              <a:rPr lang="de-DE" dirty="0"/>
              <a:t> vor Selbstbewusstsein. Dem Europacupsieg 2009 soll die DM-Titelverteidigung folgen.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28" name="Textfeld 27"/>
          <p:cNvSpPr txBox="1"/>
          <p:nvPr/>
        </p:nvSpPr>
        <p:spPr>
          <a:xfrm rot="5400000">
            <a:off x="2223157" y="3206075"/>
            <a:ext cx="2554545" cy="3429024"/>
          </a:xfrm>
          <a:prstGeom prst="rect">
            <a:avLst/>
          </a:prstGeom>
          <a:noFill/>
        </p:spPr>
        <p:txBody>
          <a:bodyPr vert="vert270">
            <a:spAutoFit/>
          </a:bodyPr>
          <a:lstStyle/>
          <a:p>
            <a:pPr algn="just" fontAlgn="auto">
              <a:spcBef>
                <a:spcPts val="0"/>
              </a:spcBef>
              <a:spcAft>
                <a:spcPts val="0"/>
              </a:spcAft>
              <a:defRPr/>
            </a:pPr>
            <a:r>
              <a:rPr lang="de-DE" sz="1400" b="1" dirty="0">
                <a:solidFill>
                  <a:srgbClr val="FF0000"/>
                </a:solidFill>
                <a:latin typeface="+mj-lt"/>
              </a:rPr>
              <a:t>Alles andere als die Titelverteidigung wäre eine riesige Überraschung, und so kann nur der neuerliche Gewinn der Deutschen Meisterschaft der sportliche Anspruch an die neue Saison ein. Die Ausnahmetruppe vom Schloss Hardenberg hat vier aktuelle Nationalspieler in ihren Reihen: Europameister und WM-Dritter Harald </a:t>
            </a:r>
            <a:r>
              <a:rPr lang="de-DE" sz="1400" b="1" dirty="0" err="1">
                <a:solidFill>
                  <a:srgbClr val="FF0000"/>
                </a:solidFill>
                <a:latin typeface="+mj-lt"/>
              </a:rPr>
              <a:t>Erlbruch</a:t>
            </a:r>
            <a:r>
              <a:rPr lang="de-DE" sz="1400" b="1" dirty="0">
                <a:solidFill>
                  <a:srgbClr val="FF0000"/>
                </a:solidFill>
                <a:latin typeface="+mj-lt"/>
              </a:rPr>
              <a:t>, Bruder Walter </a:t>
            </a:r>
            <a:r>
              <a:rPr lang="de-DE" sz="1400" b="1" dirty="0" err="1">
                <a:solidFill>
                  <a:srgbClr val="FF0000"/>
                </a:solidFill>
                <a:latin typeface="+mj-lt"/>
              </a:rPr>
              <a:t>Erlbruch</a:t>
            </a:r>
            <a:r>
              <a:rPr lang="de-DE" sz="1400" b="1" dirty="0">
                <a:solidFill>
                  <a:srgbClr val="FF0000"/>
                </a:solidFill>
                <a:latin typeface="+mj-lt"/>
              </a:rPr>
              <a:t> sowie Alexander Geist. Mike Mann spielt für das Nationalteam der Schweiz.</a:t>
            </a:r>
            <a:endParaRPr lang="de-DE" sz="1400" b="1" dirty="0">
              <a:solidFill>
                <a:srgbClr val="FF0000"/>
              </a:solidFill>
              <a:latin typeface="+mn-lt"/>
            </a:endParaRPr>
          </a:p>
        </p:txBody>
      </p:sp>
      <p:pic>
        <p:nvPicPr>
          <p:cNvPr id="12" name="Grafik 11" descr="IMG_8260.JPG"/>
          <p:cNvPicPr>
            <a:picLocks noChangeAspect="1"/>
          </p:cNvPicPr>
          <p:nvPr/>
        </p:nvPicPr>
        <p:blipFill>
          <a:blip r:embed="rId10" cstate="print"/>
          <a:stretch>
            <a:fillRect/>
          </a:stretch>
        </p:blipFill>
        <p:spPr>
          <a:xfrm>
            <a:off x="5429256" y="1857364"/>
            <a:ext cx="2381245" cy="1785934"/>
          </a:xfrm>
          <a:prstGeom prst="rect">
            <a:avLst/>
          </a:prstGeom>
          <a:ln>
            <a:noFill/>
          </a:ln>
          <a:effectLst>
            <a:softEdge rad="112500"/>
          </a:effectLst>
        </p:spPr>
      </p:pic>
      <p:sp>
        <p:nvSpPr>
          <p:cNvPr id="11276" name="Textfeld 12"/>
          <p:cNvSpPr txBox="1">
            <a:spLocks noChangeArrowheads="1"/>
          </p:cNvSpPr>
          <p:nvPr/>
        </p:nvSpPr>
        <p:spPr bwMode="auto">
          <a:xfrm>
            <a:off x="1071563" y="6143625"/>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p:txBody>
      </p:sp>
      <p:sp>
        <p:nvSpPr>
          <p:cNvPr id="14" name="Rechteck 13"/>
          <p:cNvSpPr/>
          <p:nvPr/>
        </p:nvSpPr>
        <p:spPr>
          <a:xfrm>
            <a:off x="5857884" y="214290"/>
            <a:ext cx="2561342"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Meister 1999-2007, 2009</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Grafik 15" descr="mz.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290175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MGC Mainz</a:t>
            </a:r>
          </a:p>
        </p:txBody>
      </p:sp>
      <p:sp>
        <p:nvSpPr>
          <p:cNvPr id="8" name="Textfeld 7"/>
          <p:cNvSpPr txBox="1"/>
          <p:nvPr/>
        </p:nvSpPr>
        <p:spPr>
          <a:xfrm>
            <a:off x="1714500" y="1571625"/>
            <a:ext cx="5357813" cy="2032000"/>
          </a:xfrm>
          <a:prstGeom prst="rect">
            <a:avLst/>
          </a:prstGeom>
          <a:noFill/>
        </p:spPr>
        <p:txBody>
          <a:bodyPr>
            <a:spAutoFit/>
          </a:bodyPr>
          <a:lstStyle/>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Lars </a:t>
            </a:r>
            <a:r>
              <a:rPr lang="de-DE" b="1" dirty="0" err="1">
                <a:ln w="11430"/>
                <a:solidFill>
                  <a:schemeClr val="tx2"/>
                </a:solidFill>
                <a:effectLst>
                  <a:outerShdw blurRad="50800" dist="39000" dir="5460000" algn="tl">
                    <a:srgbClr val="000000">
                      <a:alpha val="38000"/>
                    </a:srgbClr>
                  </a:outerShdw>
                </a:effectLst>
                <a:latin typeface="+mn-lt"/>
              </a:rPr>
              <a:t>Greiffendorf</a:t>
            </a:r>
            <a:r>
              <a:rPr lang="de-DE" b="1" dirty="0">
                <a:ln w="11430"/>
                <a:solidFill>
                  <a:schemeClr val="tx2"/>
                </a:solidFill>
                <a:effectLst>
                  <a:outerShdw blurRad="50800" dist="39000" dir="5460000" algn="tl">
                    <a:srgbClr val="000000">
                      <a:alpha val="38000"/>
                    </a:srgbClr>
                  </a:outerShdw>
                </a:effectLst>
                <a:latin typeface="+mn-lt"/>
              </a:rPr>
              <a:t>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3"/>
              </a:rPr>
              <a:t>Max Hermann</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Kai Meyer</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4"/>
              </a:rPr>
              <a:t>Marcel Noack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Rudolf Pull</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5"/>
              </a:rPr>
              <a:t>Lucas Scholz</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6"/>
              </a:rPr>
              <a:t>Sascha </a:t>
            </a:r>
            <a:r>
              <a:rPr lang="de-DE" b="1" dirty="0" err="1">
                <a:ln w="11430"/>
                <a:solidFill>
                  <a:schemeClr val="tx2"/>
                </a:solidFill>
                <a:effectLst>
                  <a:outerShdw blurRad="50800" dist="39000" dir="5460000" algn="tl">
                    <a:srgbClr val="000000">
                      <a:alpha val="38000"/>
                    </a:srgbClr>
                  </a:outerShdw>
                </a:effectLst>
                <a:latin typeface="+mn-lt"/>
                <a:hlinkClick r:id="rId6"/>
              </a:rPr>
              <a:t>Spreier</a:t>
            </a:r>
            <a:endParaRPr lang="de-DE" dirty="0">
              <a:latin typeface="+mn-lt"/>
            </a:endParaRPr>
          </a:p>
        </p:txBody>
      </p:sp>
      <p:sp>
        <p:nvSpPr>
          <p:cNvPr id="12295" name="Textfeld 18"/>
          <p:cNvSpPr txBox="1">
            <a:spLocks noChangeArrowheads="1"/>
          </p:cNvSpPr>
          <p:nvPr/>
        </p:nvSpPr>
        <p:spPr bwMode="auto">
          <a:xfrm>
            <a:off x="1714500" y="3714750"/>
            <a:ext cx="3500438" cy="2462213"/>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Dass sie hervorragend spielen können, haben die „jungen Wilden“ aus Mainz mehrfach unter Beweis gestellt. Ihre beiden Siege auf dem System Filz in der letzten Saison könnten ein Fingerzeig in eine erfolgreiche neue Saison gewesen sein. Problem: Die junge Mannschaft muss noch Erfahrungen sammeln, oft wechseln Hoch und Tief. Gewinnt die Truppe an Konstanz, wird sie zum ernsthaften Konkurrenten für Hardenberg.</a:t>
            </a:r>
          </a:p>
        </p:txBody>
      </p:sp>
      <p:pic>
        <p:nvPicPr>
          <p:cNvPr id="20" name="Grafik 19" descr="mgcmainz.jpg">
            <a:hlinkClick r:id="rId7"/>
          </p:cNvPr>
          <p:cNvPicPr>
            <a:picLocks noChangeAspect="1"/>
          </p:cNvPicPr>
          <p:nvPr/>
        </p:nvPicPr>
        <p:blipFill>
          <a:blip r:embed="rId8"/>
          <a:stretch>
            <a:fillRect/>
          </a:stretch>
        </p:blipFill>
        <p:spPr>
          <a:xfrm>
            <a:off x="571472" y="122261"/>
            <a:ext cx="857256" cy="1104347"/>
          </a:xfrm>
          <a:prstGeom prst="rect">
            <a:avLst/>
          </a:prstGeom>
          <a:ln>
            <a:noFill/>
          </a:ln>
          <a:effectLst>
            <a:softEdge rad="112500"/>
          </a:effectLst>
        </p:spPr>
      </p:pic>
      <p:sp>
        <p:nvSpPr>
          <p:cNvPr id="14" name="Abgerundetes Rechteck 13"/>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endParaRPr lang="de-DE" sz="2000" b="1" dirty="0"/>
          </a:p>
          <a:p>
            <a:pPr fontAlgn="auto">
              <a:spcBef>
                <a:spcPts val="0"/>
              </a:spcBef>
              <a:spcAft>
                <a:spcPts val="0"/>
              </a:spcAft>
              <a:defRPr/>
            </a:pPr>
            <a:r>
              <a:rPr lang="de-DE" sz="2000" b="1" dirty="0"/>
              <a:t>Team reif für den Titel?</a:t>
            </a: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Marcel Noack</a:t>
            </a:r>
          </a:p>
          <a:p>
            <a:pPr fontAlgn="auto">
              <a:spcBef>
                <a:spcPts val="0"/>
              </a:spcBef>
              <a:spcAft>
                <a:spcPts val="0"/>
              </a:spcAft>
              <a:defRPr/>
            </a:pPr>
            <a:r>
              <a:rPr lang="de-DE"/>
              <a:t>Die Mainzer fügten </a:t>
            </a:r>
            <a:r>
              <a:rPr lang="de-DE" dirty="0"/>
              <a:t>in der vergangenen Saison Meister Hardenberg die einzigen beiden Niederlagen zu. Können die jungen Domstädter dieses Niveau über die komplette Saison halten?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pic>
        <p:nvPicPr>
          <p:cNvPr id="15" name="Grafik 14" descr="IMG_3659.JPG"/>
          <p:cNvPicPr>
            <a:picLocks noChangeAspect="1"/>
          </p:cNvPicPr>
          <p:nvPr/>
        </p:nvPicPr>
        <p:blipFill>
          <a:blip r:embed="rId9" cstate="print"/>
          <a:stretch>
            <a:fillRect/>
          </a:stretch>
        </p:blipFill>
        <p:spPr>
          <a:xfrm>
            <a:off x="5429256" y="2000240"/>
            <a:ext cx="2286015" cy="1714512"/>
          </a:xfrm>
          <a:prstGeom prst="rect">
            <a:avLst/>
          </a:prstGeom>
          <a:ln>
            <a:noFill/>
          </a:ln>
          <a:effectLst>
            <a:softEdge rad="112500"/>
          </a:effectLst>
        </p:spPr>
      </p:pic>
      <p:pic>
        <p:nvPicPr>
          <p:cNvPr id="11" name="Grafik 10" descr="IMG_8214.JPG"/>
          <p:cNvPicPr>
            <a:picLocks noChangeAspect="1"/>
          </p:cNvPicPr>
          <p:nvPr/>
        </p:nvPicPr>
        <p:blipFill>
          <a:blip r:embed="rId10" cstate="print"/>
          <a:stretch>
            <a:fillRect/>
          </a:stretch>
        </p:blipFill>
        <p:spPr>
          <a:xfrm>
            <a:off x="5572132" y="2000240"/>
            <a:ext cx="2309807" cy="1732356"/>
          </a:xfrm>
          <a:prstGeom prst="rect">
            <a:avLst/>
          </a:prstGeom>
          <a:ln>
            <a:noFill/>
          </a:ln>
          <a:effectLst>
            <a:softEdge rad="112500"/>
          </a:effectLst>
        </p:spPr>
      </p:pic>
      <p:sp>
        <p:nvSpPr>
          <p:cNvPr id="12300" name="Textfeld 11"/>
          <p:cNvSpPr txBox="1">
            <a:spLocks noChangeArrowheads="1"/>
          </p:cNvSpPr>
          <p:nvPr/>
        </p:nvSpPr>
        <p:spPr bwMode="auto">
          <a:xfrm>
            <a:off x="1071563" y="6143625"/>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Grafik 16" descr="aj.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6184193"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MGC Dormagen-</a:t>
            </a:r>
            <a:r>
              <a:rPr lang="de-DE" sz="4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Brechten</a:t>
            </a:r>
            <a:endPar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endParaRPr>
          </a:p>
        </p:txBody>
      </p:sp>
      <p:sp>
        <p:nvSpPr>
          <p:cNvPr id="8" name="Textfeld 7"/>
          <p:cNvSpPr txBox="1"/>
          <p:nvPr/>
        </p:nvSpPr>
        <p:spPr>
          <a:xfrm>
            <a:off x="1714500" y="1571625"/>
            <a:ext cx="5357813" cy="2862263"/>
          </a:xfrm>
          <a:prstGeom prst="rect">
            <a:avLst/>
          </a:prstGeom>
          <a:noFill/>
        </p:spPr>
        <p:txBody>
          <a:bodyPr>
            <a:spAutoFit/>
          </a:bodyPr>
          <a:lstStyle/>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Kai Dorner</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Stefan Hecken</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Markus Janßen</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Alex Jasper</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3"/>
              </a:rPr>
              <a:t>Alexander Junkermann </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Marco Meffert</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4"/>
              </a:rPr>
              <a:t>Michael Möller </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Frank Rüter </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5"/>
              </a:rPr>
              <a:t>Marco Templin</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endParaRPr lang="de-DE" dirty="0">
              <a:latin typeface="+mn-lt"/>
            </a:endParaRPr>
          </a:p>
        </p:txBody>
      </p:sp>
      <p:pic>
        <p:nvPicPr>
          <p:cNvPr id="9" name="Grafik 8" descr="Vereinswappen_Dormagen-Brechten.jpg">
            <a:hlinkClick r:id="rId6"/>
          </p:cNvPr>
          <p:cNvPicPr>
            <a:picLocks noChangeAspect="1"/>
          </p:cNvPicPr>
          <p:nvPr/>
        </p:nvPicPr>
        <p:blipFill>
          <a:blip r:embed="rId7" cstate="print"/>
          <a:stretch>
            <a:fillRect/>
          </a:stretch>
        </p:blipFill>
        <p:spPr>
          <a:xfrm>
            <a:off x="285720" y="214290"/>
            <a:ext cx="1140569" cy="993066"/>
          </a:xfrm>
          <a:prstGeom prst="rect">
            <a:avLst/>
          </a:prstGeom>
          <a:ln>
            <a:noFill/>
          </a:ln>
          <a:effectLst>
            <a:softEdge rad="112500"/>
          </a:effectLst>
        </p:spPr>
      </p:pic>
      <p:pic>
        <p:nvPicPr>
          <p:cNvPr id="13320" name="Grafik 13" descr="flagnl.gif"/>
          <p:cNvPicPr>
            <a:picLocks noChangeAspect="1"/>
          </p:cNvPicPr>
          <p:nvPr/>
        </p:nvPicPr>
        <p:blipFill>
          <a:blip r:embed="rId8"/>
          <a:srcRect/>
          <a:stretch>
            <a:fillRect/>
          </a:stretch>
        </p:blipFill>
        <p:spPr bwMode="auto">
          <a:xfrm>
            <a:off x="3071813" y="2428875"/>
            <a:ext cx="420687" cy="309563"/>
          </a:xfrm>
          <a:prstGeom prst="rect">
            <a:avLst/>
          </a:prstGeom>
          <a:noFill/>
          <a:ln w="9525">
            <a:noFill/>
            <a:miter lim="800000"/>
            <a:headEnd/>
            <a:tailEnd/>
          </a:ln>
        </p:spPr>
      </p:pic>
      <p:sp>
        <p:nvSpPr>
          <p:cNvPr id="13321" name="Textfeld 14"/>
          <p:cNvSpPr txBox="1">
            <a:spLocks noChangeArrowheads="1"/>
          </p:cNvSpPr>
          <p:nvPr/>
        </p:nvSpPr>
        <p:spPr bwMode="auto">
          <a:xfrm>
            <a:off x="1714500" y="4214813"/>
            <a:ext cx="3500438" cy="2032000"/>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cs typeface="Arial" charset="0"/>
              </a:rPr>
              <a:t>2008 jubelten die Gelbhemden, als sie völlig überraschend Hardenberg als Meister ablösten. Dann wurde Weltmeister Marco Templin verpflichtet und alles deutete darauf hin, dass sich Dormagen-Brechten in der Spitze etablieren wollte. Die Ernüchterung folgte auf dem Fuß: Hardenberg war haushoch überlegen, für die Junkermann-Truppe blieb immerhin Platz 3.</a:t>
            </a:r>
          </a:p>
        </p:txBody>
      </p:sp>
      <p:sp>
        <p:nvSpPr>
          <p:cNvPr id="14" name="Abgerundetes Rechteck 13"/>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Erneuter Angriff?</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Alexander Jasper</a:t>
            </a:r>
          </a:p>
          <a:p>
            <a:pPr fontAlgn="auto">
              <a:spcBef>
                <a:spcPts val="0"/>
              </a:spcBef>
              <a:spcAft>
                <a:spcPts val="0"/>
              </a:spcAft>
              <a:defRPr/>
            </a:pPr>
            <a:r>
              <a:rPr lang="de-DE" b="1" dirty="0"/>
              <a:t>Dem Meisterjahr 2008 folgte Mittelmaß: 3. Platz in der Meisterschaft sowie ein durchwachsener Europacup. Erfolgt nun ein neuer Angriff?</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pic>
        <p:nvPicPr>
          <p:cNvPr id="15" name="Grafik 14" descr="IMG_0120.JPG"/>
          <p:cNvPicPr>
            <a:picLocks noChangeAspect="1"/>
          </p:cNvPicPr>
          <p:nvPr/>
        </p:nvPicPr>
        <p:blipFill>
          <a:blip r:embed="rId9" cstate="print"/>
          <a:stretch>
            <a:fillRect/>
          </a:stretch>
        </p:blipFill>
        <p:spPr>
          <a:xfrm>
            <a:off x="5405445" y="2071679"/>
            <a:ext cx="2452703" cy="1839528"/>
          </a:xfrm>
          <a:prstGeom prst="rect">
            <a:avLst/>
          </a:prstGeom>
          <a:ln>
            <a:noFill/>
          </a:ln>
          <a:effectLst>
            <a:softEdge rad="112500"/>
          </a:effectLst>
        </p:spPr>
      </p:pic>
      <p:pic>
        <p:nvPicPr>
          <p:cNvPr id="12" name="Grafik 11" descr="IMG_5680.JPG"/>
          <p:cNvPicPr>
            <a:picLocks noChangeAspect="1"/>
          </p:cNvPicPr>
          <p:nvPr/>
        </p:nvPicPr>
        <p:blipFill>
          <a:blip r:embed="rId10" cstate="print"/>
          <a:stretch>
            <a:fillRect/>
          </a:stretch>
        </p:blipFill>
        <p:spPr>
          <a:xfrm>
            <a:off x="5500694" y="1857364"/>
            <a:ext cx="2476517" cy="1857388"/>
          </a:xfrm>
          <a:prstGeom prst="rect">
            <a:avLst/>
          </a:prstGeom>
          <a:ln>
            <a:noFill/>
          </a:ln>
          <a:effectLst>
            <a:softEdge rad="112500"/>
          </a:effectLst>
        </p:spPr>
      </p:pic>
      <p:sp>
        <p:nvSpPr>
          <p:cNvPr id="13325" name="Textfeld 12"/>
          <p:cNvSpPr txBox="1">
            <a:spLocks noChangeArrowheads="1"/>
          </p:cNvSpPr>
          <p:nvPr/>
        </p:nvSpPr>
        <p:spPr bwMode="auto">
          <a:xfrm>
            <a:off x="1071563" y="6215063"/>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Grafik 17" descr="abz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3190617"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SG Arheilgen</a:t>
            </a:r>
          </a:p>
        </p:txBody>
      </p:sp>
      <p:sp>
        <p:nvSpPr>
          <p:cNvPr id="8" name="Textfeld 7"/>
          <p:cNvSpPr txBox="1"/>
          <p:nvPr/>
        </p:nvSpPr>
        <p:spPr>
          <a:xfrm>
            <a:off x="1714500" y="1571625"/>
            <a:ext cx="5357813" cy="2308225"/>
          </a:xfrm>
          <a:prstGeom prst="rect">
            <a:avLst/>
          </a:prstGeom>
          <a:noFill/>
        </p:spPr>
        <p:txBody>
          <a:bodyPr>
            <a:spAutoFit/>
          </a:bodyPr>
          <a:lstStyle/>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Mark Arnold</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3"/>
              </a:rPr>
              <a:t>Achim Braungart Zink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Rainer Hess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4"/>
              </a:rPr>
              <a:t>Dennis </a:t>
            </a:r>
            <a:r>
              <a:rPr lang="de-DE" b="1" dirty="0" err="1">
                <a:ln w="11430"/>
                <a:solidFill>
                  <a:schemeClr val="tx2"/>
                </a:solidFill>
                <a:effectLst>
                  <a:outerShdw blurRad="50800" dist="39000" dir="5460000" algn="tl">
                    <a:srgbClr val="000000">
                      <a:alpha val="38000"/>
                    </a:srgbClr>
                  </a:outerShdw>
                </a:effectLst>
                <a:latin typeface="+mn-lt"/>
                <a:hlinkClick r:id="rId4"/>
              </a:rPr>
              <a:t>Kapke</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5"/>
              </a:rPr>
              <a:t>Oleg Klassen</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Sascha Mark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Matthias Reiche</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6"/>
              </a:rPr>
              <a:t>Andreas Schneider</a:t>
            </a:r>
            <a:endParaRPr lang="de-DE" dirty="0">
              <a:latin typeface="+mn-lt"/>
            </a:endParaRPr>
          </a:p>
        </p:txBody>
      </p:sp>
      <p:pic>
        <p:nvPicPr>
          <p:cNvPr id="15" name="Grafik 14" descr="sgarheilgen.gif">
            <a:hlinkClick r:id="rId7"/>
          </p:cNvPr>
          <p:cNvPicPr>
            <a:picLocks noChangeAspect="1"/>
          </p:cNvPicPr>
          <p:nvPr/>
        </p:nvPicPr>
        <p:blipFill>
          <a:blip r:embed="rId8"/>
          <a:stretch>
            <a:fillRect/>
          </a:stretch>
        </p:blipFill>
        <p:spPr>
          <a:xfrm>
            <a:off x="357158" y="142852"/>
            <a:ext cx="1142984" cy="1142984"/>
          </a:xfrm>
          <a:prstGeom prst="rect">
            <a:avLst/>
          </a:prstGeom>
          <a:ln>
            <a:noFill/>
          </a:ln>
          <a:effectLst>
            <a:softEdge rad="112500"/>
          </a:effectLst>
        </p:spPr>
      </p:pic>
      <p:sp>
        <p:nvSpPr>
          <p:cNvPr id="16" name="Textfeld 15"/>
          <p:cNvSpPr txBox="1"/>
          <p:nvPr/>
        </p:nvSpPr>
        <p:spPr>
          <a:xfrm>
            <a:off x="1714500" y="4000500"/>
            <a:ext cx="3429000" cy="2462213"/>
          </a:xfrm>
          <a:prstGeom prst="rect">
            <a:avLst/>
          </a:prstGeom>
          <a:noFill/>
        </p:spPr>
        <p:txBody>
          <a:bodyPr>
            <a:spAutoFit/>
          </a:bodyPr>
          <a:lstStyle/>
          <a:p>
            <a:pPr algn="just" fontAlgn="auto">
              <a:spcBef>
                <a:spcPts val="0"/>
              </a:spcBef>
              <a:spcAft>
                <a:spcPts val="0"/>
              </a:spcAft>
              <a:defRPr/>
            </a:pPr>
            <a:r>
              <a:rPr lang="de-DE" sz="1400" b="1" dirty="0">
                <a:solidFill>
                  <a:srgbClr val="FF0000"/>
                </a:solidFill>
                <a:latin typeface="+mn-lt"/>
              </a:rPr>
              <a:t>Das hessische Team steht vor einer schwierigen Saison. Daniel </a:t>
            </a:r>
            <a:r>
              <a:rPr lang="de-DE" sz="1400" b="1" dirty="0" err="1">
                <a:solidFill>
                  <a:srgbClr val="FF0000"/>
                </a:solidFill>
                <a:latin typeface="+mn-lt"/>
              </a:rPr>
              <a:t>Klosek</a:t>
            </a:r>
            <a:r>
              <a:rPr lang="de-DE" sz="1400" b="1" dirty="0">
                <a:solidFill>
                  <a:srgbClr val="FF0000"/>
                </a:solidFill>
                <a:latin typeface="+mn-lt"/>
              </a:rPr>
              <a:t> hat für die Runde abgesagt, dafür bietet der letztjährige Vierte mit Andreas Schneider einen jungen Burschen auf, der behutsam an die Szene herangeführt werden soll. Außerdem ist Oleg Klassen neu ins Team gekommen. Die volle Konzentration der Arheilger dürfte, realistisch betrachtet, dem Klassenerhalt gelten.</a:t>
            </a:r>
          </a:p>
          <a:p>
            <a:pPr fontAlgn="auto">
              <a:spcBef>
                <a:spcPts val="0"/>
              </a:spcBef>
              <a:spcAft>
                <a:spcPts val="0"/>
              </a:spcAft>
              <a:defRPr/>
            </a:pPr>
            <a:endParaRPr lang="de-DE" sz="1400" b="1" dirty="0">
              <a:solidFill>
                <a:schemeClr val="tx2">
                  <a:lumMod val="75000"/>
                </a:schemeClr>
              </a:solidFill>
              <a:latin typeface="+mn-lt"/>
            </a:endParaRPr>
          </a:p>
        </p:txBody>
      </p:sp>
      <p:sp>
        <p:nvSpPr>
          <p:cNvPr id="14" name="Abgerundetes Rechteck 13"/>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Ohne Daniel </a:t>
            </a:r>
            <a:r>
              <a:rPr lang="de-DE" sz="2000" b="1" dirty="0" err="1"/>
              <a:t>Klosek</a:t>
            </a:r>
            <a:endParaRPr lang="de-DE" sz="2000" b="1"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endParaRPr lang="de-DE" sz="1000" b="1" dirty="0"/>
          </a:p>
          <a:p>
            <a:pPr algn="r" fontAlgn="auto">
              <a:spcBef>
                <a:spcPts val="0"/>
              </a:spcBef>
              <a:spcAft>
                <a:spcPts val="0"/>
              </a:spcAft>
              <a:defRPr/>
            </a:pPr>
            <a:endParaRPr lang="de-DE" sz="1000" b="1" dirty="0"/>
          </a:p>
          <a:p>
            <a:pPr algn="r" fontAlgn="auto">
              <a:spcBef>
                <a:spcPts val="0"/>
              </a:spcBef>
              <a:spcAft>
                <a:spcPts val="0"/>
              </a:spcAft>
              <a:defRPr/>
            </a:pPr>
            <a:r>
              <a:rPr lang="de-DE" sz="1000" b="1" dirty="0"/>
              <a:t>Oleg Klassen</a:t>
            </a:r>
          </a:p>
          <a:p>
            <a:pPr fontAlgn="auto">
              <a:spcBef>
                <a:spcPts val="0"/>
              </a:spcBef>
              <a:spcAft>
                <a:spcPts val="0"/>
              </a:spcAft>
              <a:defRPr/>
            </a:pPr>
            <a:r>
              <a:rPr lang="de-DE" dirty="0"/>
              <a:t>Die Hessen schicken um ihren Nationalspieler Achim Braungart Zink herum eine junge Truppe ins Rennen, die für die eine oder andere Überraschung gut sein kann.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pic>
        <p:nvPicPr>
          <p:cNvPr id="11" name="Grafik 10" descr="oleg.jpg"/>
          <p:cNvPicPr>
            <a:picLocks noChangeAspect="1"/>
          </p:cNvPicPr>
          <p:nvPr/>
        </p:nvPicPr>
        <p:blipFill>
          <a:blip r:embed="rId9" cstate="print"/>
          <a:stretch>
            <a:fillRect/>
          </a:stretch>
        </p:blipFill>
        <p:spPr>
          <a:xfrm>
            <a:off x="5429256" y="1857364"/>
            <a:ext cx="2357454" cy="1839963"/>
          </a:xfrm>
          <a:prstGeom prst="rect">
            <a:avLst/>
          </a:prstGeom>
          <a:ln>
            <a:noFill/>
          </a:ln>
          <a:effectLst>
            <a:softEdge rad="112500"/>
          </a:effectLst>
        </p:spPr>
      </p:pic>
      <p:sp>
        <p:nvSpPr>
          <p:cNvPr id="14347" name="Textfeld 11"/>
          <p:cNvSpPr txBox="1">
            <a:spLocks noChangeArrowheads="1"/>
          </p:cNvSpPr>
          <p:nvPr/>
        </p:nvSpPr>
        <p:spPr bwMode="auto">
          <a:xfrm>
            <a:off x="1071563" y="6215063"/>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Grafik 20" descr="balzer.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365965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Niendorfer</a:t>
            </a: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 MC</a:t>
            </a:r>
          </a:p>
        </p:txBody>
      </p:sp>
      <p:sp>
        <p:nvSpPr>
          <p:cNvPr id="8" name="Textfeld 7"/>
          <p:cNvSpPr txBox="1"/>
          <p:nvPr/>
        </p:nvSpPr>
        <p:spPr>
          <a:xfrm>
            <a:off x="1714500" y="1571625"/>
            <a:ext cx="5357813" cy="2308225"/>
          </a:xfrm>
          <a:prstGeom prst="rect">
            <a:avLst/>
          </a:prstGeom>
          <a:noFill/>
        </p:spPr>
        <p:txBody>
          <a:bodyPr>
            <a:spAutoFit/>
          </a:bodyPr>
          <a:lstStyle/>
          <a:p>
            <a:pPr fontAlgn="auto">
              <a:spcBef>
                <a:spcPts val="0"/>
              </a:spcBef>
              <a:spcAft>
                <a:spcPts val="0"/>
              </a:spcAft>
              <a:defRPr/>
            </a:pPr>
            <a:r>
              <a:rPr lang="de-DE" b="1" u="sng" dirty="0">
                <a:solidFill>
                  <a:schemeClr val="tx2"/>
                </a:solidFill>
                <a:effectLst>
                  <a:outerShdw blurRad="38100" dist="38100" dir="2700000" algn="tl">
                    <a:srgbClr val="000000">
                      <a:alpha val="43137"/>
                    </a:srgbClr>
                  </a:outerShdw>
                </a:effectLst>
                <a:latin typeface="+mn-lt"/>
              </a:rPr>
              <a:t>Marco Balzer </a:t>
            </a:r>
            <a:r>
              <a:rPr lang="de-DE" sz="1400" dirty="0">
                <a:solidFill>
                  <a:schemeClr val="tx2"/>
                </a:solidFill>
                <a:effectLst>
                  <a:outerShdw blurRad="38100" dist="38100" dir="2700000" algn="tl">
                    <a:srgbClr val="000000">
                      <a:alpha val="43137"/>
                    </a:srgbClr>
                  </a:outerShdw>
                </a:effectLst>
                <a:latin typeface="+mn-lt"/>
              </a:rPr>
              <a:t>(*)</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Benjamin </a:t>
            </a:r>
            <a:r>
              <a:rPr lang="de-DE" b="1" dirty="0" err="1">
                <a:solidFill>
                  <a:schemeClr val="tx2"/>
                </a:solidFill>
                <a:effectLst>
                  <a:outerShdw blurRad="38100" dist="38100" dir="2700000" algn="tl">
                    <a:srgbClr val="000000">
                      <a:alpha val="43137"/>
                    </a:srgbClr>
                  </a:outerShdw>
                </a:effectLst>
                <a:latin typeface="+mn-lt"/>
              </a:rPr>
              <a:t>Güth</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Jörg </a:t>
            </a:r>
            <a:r>
              <a:rPr lang="de-DE" b="1" dirty="0" err="1">
                <a:solidFill>
                  <a:schemeClr val="tx2"/>
                </a:solidFill>
                <a:effectLst>
                  <a:outerShdw blurRad="38100" dist="38100" dir="2700000" algn="tl">
                    <a:srgbClr val="000000">
                      <a:alpha val="43137"/>
                    </a:srgbClr>
                  </a:outerShdw>
                </a:effectLst>
                <a:latin typeface="+mn-lt"/>
              </a:rPr>
              <a:t>Hannmann</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3"/>
              </a:rPr>
              <a:t>Achim Paulsen</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Jens Schacht</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Kris Stille</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Martin Stöckle</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Florian </a:t>
            </a:r>
            <a:r>
              <a:rPr lang="de-DE" b="1" dirty="0" err="1">
                <a:solidFill>
                  <a:schemeClr val="tx2"/>
                </a:solidFill>
                <a:effectLst>
                  <a:outerShdw blurRad="38100" dist="38100" dir="2700000" algn="tl">
                    <a:srgbClr val="000000">
                      <a:alpha val="43137"/>
                    </a:srgbClr>
                  </a:outerShdw>
                </a:effectLst>
                <a:latin typeface="+mn-lt"/>
              </a:rPr>
              <a:t>Wietz</a:t>
            </a:r>
            <a:endParaRPr lang="de-DE" dirty="0">
              <a:solidFill>
                <a:schemeClr val="accent1">
                  <a:lumMod val="75000"/>
                </a:schemeClr>
              </a:solidFill>
              <a:latin typeface="+mn-lt"/>
            </a:endParaRPr>
          </a:p>
        </p:txBody>
      </p:sp>
      <p:sp>
        <p:nvSpPr>
          <p:cNvPr id="15367" name="Textfeld 17"/>
          <p:cNvSpPr txBox="1">
            <a:spLocks noChangeArrowheads="1"/>
          </p:cNvSpPr>
          <p:nvPr/>
        </p:nvSpPr>
        <p:spPr bwMode="auto">
          <a:xfrm>
            <a:off x="1714500" y="4000500"/>
            <a:ext cx="3429000" cy="2246313"/>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Was die Truppe sportlich drauf hat, hat sie besonders bei den ersten beiden Spieltagen der letzten Saison gezeigt. Am Ende reichte es nur für den Relegationsplatz . Mit Udo Rathje hat das Team seinen Leitwolf verloren. Ob die „Hamburger Jungs“ in die Erfolgsspur zurückfinden, wird auch davon abhängen, wie Weltklassemann Marco Balzer nach seiner Babypause aufspielt. Saisonziel: Klassenerhalt.</a:t>
            </a:r>
          </a:p>
        </p:txBody>
      </p:sp>
      <p:pic>
        <p:nvPicPr>
          <p:cNvPr id="16" name="Grafik 15" descr="nmc-o.gif">
            <a:hlinkClick r:id="rId4"/>
          </p:cNvPr>
          <p:cNvPicPr>
            <a:picLocks noChangeAspect="1"/>
          </p:cNvPicPr>
          <p:nvPr/>
        </p:nvPicPr>
        <p:blipFill>
          <a:blip r:embed="rId5"/>
          <a:stretch>
            <a:fillRect/>
          </a:stretch>
        </p:blipFill>
        <p:spPr>
          <a:xfrm>
            <a:off x="500034" y="142852"/>
            <a:ext cx="990600" cy="1104900"/>
          </a:xfrm>
          <a:prstGeom prst="rect">
            <a:avLst/>
          </a:prstGeom>
          <a:ln>
            <a:noFill/>
          </a:ln>
          <a:effectLst>
            <a:softEdge rad="112500"/>
          </a:effectLst>
        </p:spPr>
      </p:pic>
      <p:sp>
        <p:nvSpPr>
          <p:cNvPr id="19" name="Abgerundetes Rechteck 18"/>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Klassenerhalt sichern</a:t>
            </a: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endParaRPr lang="de-DE" dirty="0"/>
          </a:p>
          <a:p>
            <a:pPr algn="r" fontAlgn="auto">
              <a:spcBef>
                <a:spcPts val="0"/>
              </a:spcBef>
              <a:spcAft>
                <a:spcPts val="0"/>
              </a:spcAft>
              <a:defRPr/>
            </a:pPr>
            <a:endParaRPr lang="de-DE" sz="1000" b="1" dirty="0"/>
          </a:p>
          <a:p>
            <a:pPr algn="r" fontAlgn="auto">
              <a:spcBef>
                <a:spcPts val="0"/>
              </a:spcBef>
              <a:spcAft>
                <a:spcPts val="0"/>
              </a:spcAft>
              <a:defRPr/>
            </a:pPr>
            <a:r>
              <a:rPr lang="de-DE" sz="1000" b="1" dirty="0"/>
              <a:t>Kris Stille</a:t>
            </a:r>
          </a:p>
          <a:p>
            <a:pPr fontAlgn="auto">
              <a:spcBef>
                <a:spcPts val="0"/>
              </a:spcBef>
              <a:spcAft>
                <a:spcPts val="0"/>
              </a:spcAft>
              <a:defRPr/>
            </a:pPr>
            <a:r>
              <a:rPr lang="de-DE" dirty="0"/>
              <a:t>Das 2. Jahr Bundesliga ist oft das schwerste. Nach dem Anfangselan wird auch der </a:t>
            </a:r>
            <a:r>
              <a:rPr lang="de-DE" dirty="0" err="1"/>
              <a:t>Niendorfer</a:t>
            </a:r>
            <a:r>
              <a:rPr lang="de-DE" dirty="0"/>
              <a:t> MC ohne ihren Routinier Udo Rathje um diese Erkenntnis nicht herumkommen.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pic>
        <p:nvPicPr>
          <p:cNvPr id="12" name="Grafik 11" descr="IMG_8246.JPG"/>
          <p:cNvPicPr>
            <a:picLocks noChangeAspect="1"/>
          </p:cNvPicPr>
          <p:nvPr/>
        </p:nvPicPr>
        <p:blipFill>
          <a:blip r:embed="rId6" cstate="print"/>
          <a:stretch>
            <a:fillRect/>
          </a:stretch>
        </p:blipFill>
        <p:spPr>
          <a:xfrm>
            <a:off x="5429256" y="1928801"/>
            <a:ext cx="2381269" cy="1785951"/>
          </a:xfrm>
          <a:prstGeom prst="rect">
            <a:avLst/>
          </a:prstGeom>
          <a:ln>
            <a:noFill/>
          </a:ln>
          <a:effectLst>
            <a:softEdge rad="112500"/>
          </a:effectLst>
        </p:spPr>
      </p:pic>
      <p:sp>
        <p:nvSpPr>
          <p:cNvPr id="15371" name="Textfeld 12"/>
          <p:cNvSpPr txBox="1">
            <a:spLocks noChangeArrowheads="1"/>
          </p:cNvSpPr>
          <p:nvPr/>
        </p:nvSpPr>
        <p:spPr bwMode="auto">
          <a:xfrm>
            <a:off x="1071563" y="6215063"/>
            <a:ext cx="4714875" cy="461962"/>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a:p>
            <a:r>
              <a:rPr lang="de-DE" sz="1200">
                <a:solidFill>
                  <a:srgbClr val="002060"/>
                </a:solidFill>
                <a:latin typeface="Calibri" pitchFamily="34" charset="0"/>
              </a:rPr>
              <a:t>(*) Zum Zeitpunkt der Fertigstellung keine Infos verfügbar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Grafik 16" descr="karel.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4094968"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Tempelhofer MV</a:t>
            </a:r>
          </a:p>
        </p:txBody>
      </p:sp>
      <p:sp>
        <p:nvSpPr>
          <p:cNvPr id="8" name="Textfeld 7"/>
          <p:cNvSpPr txBox="1"/>
          <p:nvPr/>
        </p:nvSpPr>
        <p:spPr>
          <a:xfrm>
            <a:off x="1714500" y="1571625"/>
            <a:ext cx="5357813" cy="2032000"/>
          </a:xfrm>
          <a:prstGeom prst="rect">
            <a:avLst/>
          </a:prstGeom>
          <a:noFill/>
        </p:spPr>
        <p:txBody>
          <a:bodyPr>
            <a:spAutoFit/>
          </a:bodyPr>
          <a:lstStyle/>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Thomas </a:t>
            </a:r>
            <a:r>
              <a:rPr lang="de-DE" b="1" dirty="0" err="1">
                <a:solidFill>
                  <a:schemeClr val="tx2"/>
                </a:solidFill>
                <a:effectLst>
                  <a:outerShdw blurRad="38100" dist="38100" dir="2700000" algn="tl">
                    <a:srgbClr val="000000">
                      <a:alpha val="43137"/>
                    </a:srgbClr>
                  </a:outerShdw>
                </a:effectLst>
                <a:latin typeface="+mn-lt"/>
              </a:rPr>
              <a:t>Giebenhain</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Jörg Hartmann</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3"/>
              </a:rPr>
              <a:t>Marco Henning</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Andreas Kiefer</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Robert Kullick</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4"/>
              </a:rPr>
              <a:t>Dennis Löschmann</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Sven </a:t>
            </a:r>
            <a:r>
              <a:rPr lang="de-DE" b="1" dirty="0" err="1">
                <a:solidFill>
                  <a:schemeClr val="tx2"/>
                </a:solidFill>
                <a:effectLst>
                  <a:outerShdw blurRad="38100" dist="38100" dir="2700000" algn="tl">
                    <a:srgbClr val="000000">
                      <a:alpha val="43137"/>
                    </a:srgbClr>
                  </a:outerShdw>
                </a:effectLst>
                <a:latin typeface="+mn-lt"/>
              </a:rPr>
              <a:t>Reichhard</a:t>
            </a:r>
            <a:endParaRPr lang="de-DE" dirty="0">
              <a:latin typeface="+mn-lt"/>
            </a:endParaRPr>
          </a:p>
        </p:txBody>
      </p:sp>
      <p:pic>
        <p:nvPicPr>
          <p:cNvPr id="13" name="Grafik 12" descr="bochumer.gif">
            <a:hlinkClick r:id="rId5"/>
          </p:cNvPr>
          <p:cNvPicPr>
            <a:picLocks noChangeAspect="1"/>
          </p:cNvPicPr>
          <p:nvPr/>
        </p:nvPicPr>
        <p:blipFill>
          <a:blip r:embed="rId6"/>
          <a:stretch>
            <a:fillRect/>
          </a:stretch>
        </p:blipFill>
        <p:spPr>
          <a:xfrm>
            <a:off x="500034" y="285728"/>
            <a:ext cx="890485" cy="928670"/>
          </a:xfrm>
          <a:prstGeom prst="rect">
            <a:avLst/>
          </a:prstGeom>
          <a:ln>
            <a:noFill/>
          </a:ln>
          <a:effectLst>
            <a:softEdge rad="112500"/>
          </a:effectLst>
        </p:spPr>
      </p:pic>
      <p:sp>
        <p:nvSpPr>
          <p:cNvPr id="16392" name="Textfeld 17"/>
          <p:cNvSpPr txBox="1">
            <a:spLocks noChangeArrowheads="1"/>
          </p:cNvSpPr>
          <p:nvPr/>
        </p:nvSpPr>
        <p:spPr bwMode="auto">
          <a:xfrm>
            <a:off x="1714500" y="3643313"/>
            <a:ext cx="3500438" cy="2462212"/>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Wohin der Weg für den Aufsteiger führt, wird der Auftakt auf eigener Anlage zeigen, denn dort wollen sich die Berliner ein Punktepolster gegen den Abstieg schaffen. Mit dem Deutschen Meister Marco Henning,  dem Ex-Nationalspieler Thomas Giebenhain sowie Robert Kullick und Sven Reichhard hat der TMV erfahrene Spieler in seinen Reihen. Hinzu kommen junge Spieler wie Jörg Hartmann und Dennis Löschmann. Saisonziel: Klassenerhalt.</a:t>
            </a:r>
          </a:p>
        </p:txBody>
      </p:sp>
      <p:sp>
        <p:nvSpPr>
          <p:cNvPr id="15" name="Abgerundetes Rechteck 14"/>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Die Liga freut sich …</a:t>
            </a: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Marco Henning</a:t>
            </a:r>
          </a:p>
          <a:p>
            <a:pPr fontAlgn="auto">
              <a:spcBef>
                <a:spcPts val="0"/>
              </a:spcBef>
              <a:spcAft>
                <a:spcPts val="0"/>
              </a:spcAft>
              <a:defRPr/>
            </a:pPr>
            <a:r>
              <a:rPr lang="de-DE" dirty="0"/>
              <a:t>… auf den Aufsteiger aus Berlin, der in früheren Zeiten eines der stärksten Teams in Deutschland stellte. Mit dem Deutschen Meister Marco Henning sowie einigen Jungfüchsen soll die Klasse erhalten werden.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pic>
        <p:nvPicPr>
          <p:cNvPr id="14" name="Grafik 13" descr="IMG_4712.JPG"/>
          <p:cNvPicPr>
            <a:picLocks noChangeAspect="1"/>
          </p:cNvPicPr>
          <p:nvPr/>
        </p:nvPicPr>
        <p:blipFill>
          <a:blip r:embed="rId7" cstate="print"/>
          <a:stretch>
            <a:fillRect/>
          </a:stretch>
        </p:blipFill>
        <p:spPr>
          <a:xfrm>
            <a:off x="5429256" y="1714488"/>
            <a:ext cx="2410459" cy="1807844"/>
          </a:xfrm>
          <a:prstGeom prst="rect">
            <a:avLst/>
          </a:prstGeom>
          <a:ln>
            <a:noFill/>
          </a:ln>
          <a:effectLst>
            <a:softEdge rad="112500"/>
          </a:effectLst>
        </p:spPr>
      </p:pic>
      <p:sp>
        <p:nvSpPr>
          <p:cNvPr id="11" name="Rechteck 10"/>
          <p:cNvSpPr/>
          <p:nvPr/>
        </p:nvSpPr>
        <p:spPr>
          <a:xfrm>
            <a:off x="6143636" y="214290"/>
            <a:ext cx="2248821"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Aufsteiger 2008/2009</a:t>
            </a:r>
          </a:p>
        </p:txBody>
      </p:sp>
      <p:sp>
        <p:nvSpPr>
          <p:cNvPr id="16396" name="Textfeld 11"/>
          <p:cNvSpPr txBox="1">
            <a:spLocks noChangeArrowheads="1"/>
          </p:cNvSpPr>
          <p:nvPr/>
        </p:nvSpPr>
        <p:spPr bwMode="auto">
          <a:xfrm>
            <a:off x="1071563" y="6215063"/>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 anklickbar)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Grafik 10" descr="damenbild.jpg"/>
          <p:cNvPicPr>
            <a:picLocks noChangeAspect="1"/>
          </p:cNvPicPr>
          <p:nvPr/>
        </p:nvPicPr>
        <p:blipFill>
          <a:blip r:embed="rId2"/>
          <a:srcRect/>
          <a:stretch>
            <a:fillRect/>
          </a:stretch>
        </p:blipFill>
        <p:spPr bwMode="auto">
          <a:xfrm>
            <a:off x="1714500" y="1500188"/>
            <a:ext cx="5810250" cy="4357687"/>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5102679"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1. Bundesliga Damen</a:t>
            </a:r>
          </a:p>
        </p:txBody>
      </p:sp>
      <p:sp>
        <p:nvSpPr>
          <p:cNvPr id="14" name="Rechteck 13"/>
          <p:cNvSpPr/>
          <p:nvPr/>
        </p:nvSpPr>
        <p:spPr>
          <a:xfrm rot="16200000">
            <a:off x="58737" y="2513013"/>
            <a:ext cx="2252663" cy="369888"/>
          </a:xfrm>
          <a:prstGeom prst="rect">
            <a:avLst/>
          </a:prstGeom>
        </p:spPr>
        <p:txBody>
          <a:bodyPr wrap="none">
            <a:spAutoFit/>
          </a:bodyPr>
          <a:lstStyle/>
          <a:p>
            <a:pPr algn="ctr" fontAlgn="auto">
              <a:spcBef>
                <a:spcPts val="0"/>
              </a:spcBef>
              <a:spcAft>
                <a:spcPts val="0"/>
              </a:spcAft>
              <a:defRPr/>
            </a:pPr>
            <a:r>
              <a:rPr lang="de-DE" b="1" dirty="0">
                <a:ln w="11430"/>
                <a:solidFill>
                  <a:schemeClr val="tx2"/>
                </a:solidFill>
                <a:effectLst>
                  <a:outerShdw blurRad="50800" dist="38100" dir="16200000" rotWithShape="0">
                    <a:prstClr val="black">
                      <a:alpha val="40000"/>
                    </a:prstClr>
                  </a:outerShdw>
                </a:effectLst>
                <a:latin typeface="+mn-lt"/>
              </a:rPr>
              <a:t>Aufstellungen, Trends</a:t>
            </a:r>
          </a:p>
        </p:txBody>
      </p:sp>
      <p:pic>
        <p:nvPicPr>
          <p:cNvPr id="10" name="Picture 3">
            <a:hlinkClick r:id="rId3"/>
          </p:cNvPr>
          <p:cNvPicPr>
            <a:picLocks noChangeAspect="1" noChangeArrowheads="1"/>
          </p:cNvPicPr>
          <p:nvPr/>
        </p:nvPicPr>
        <p:blipFill>
          <a:blip r:embed="rId4"/>
          <a:srcRect/>
          <a:stretch>
            <a:fillRect/>
          </a:stretch>
        </p:blipFill>
        <p:spPr bwMode="auto">
          <a:xfrm rot="5400000">
            <a:off x="264440" y="17431"/>
            <a:ext cx="1042691" cy="1285884"/>
          </a:xfrm>
          <a:prstGeom prst="rect">
            <a:avLst/>
          </a:prstGeom>
          <a:ln>
            <a:noFill/>
          </a:ln>
          <a:effectLst>
            <a:softEdge rad="112500"/>
          </a:effectLst>
        </p:spPr>
      </p:pic>
      <p:sp>
        <p:nvSpPr>
          <p:cNvPr id="15" name="Textfeld 14"/>
          <p:cNvSpPr txBox="1"/>
          <p:nvPr/>
        </p:nvSpPr>
        <p:spPr>
          <a:xfrm>
            <a:off x="714348" y="4180344"/>
            <a:ext cx="8001024" cy="2677656"/>
          </a:xfrm>
          <a:prstGeom prst="rect">
            <a:avLst/>
          </a:prstGeom>
          <a:noFill/>
        </p:spPr>
        <p:txBody>
          <a:bodyPr>
            <a:spAutoFit/>
            <a:scene3d>
              <a:camera prst="perspectiveRelaxed"/>
              <a:lightRig rig="threePt" dir="t"/>
            </a:scene3d>
          </a:bodyPr>
          <a:lstStyle/>
          <a:p>
            <a:pPr algn="ctr" fontAlgn="auto">
              <a:spcBef>
                <a:spcPts val="0"/>
              </a:spcBef>
              <a:spcAft>
                <a:spcPts val="0"/>
              </a:spcAft>
              <a:defRPr/>
            </a:pPr>
            <a:r>
              <a:rPr lang="de-DE" sz="2400" b="1" dirty="0">
                <a:solidFill>
                  <a:srgbClr val="FF0000"/>
                </a:solidFill>
                <a:latin typeface="+mn-lt"/>
              </a:rPr>
              <a:t>Viele aktuelle und ehemalige Welt- und Europameisterinnen tummeln sich in der Königsklasse. Aktuell prominenteste Namen: Nicole </a:t>
            </a:r>
            <a:r>
              <a:rPr lang="de-DE" sz="2400" b="1" dirty="0" err="1">
                <a:solidFill>
                  <a:srgbClr val="FF0000"/>
                </a:solidFill>
                <a:latin typeface="+mn-lt"/>
              </a:rPr>
              <a:t>Piechotta</a:t>
            </a:r>
            <a:r>
              <a:rPr lang="de-DE" sz="2400" b="1" dirty="0">
                <a:solidFill>
                  <a:srgbClr val="FF0000"/>
                </a:solidFill>
                <a:latin typeface="+mn-lt"/>
              </a:rPr>
              <a:t> (EM-Silber 2008, WM-Vierte 2009, Nicole </a:t>
            </a:r>
            <a:r>
              <a:rPr lang="de-DE" sz="2400" b="1" dirty="0" err="1">
                <a:solidFill>
                  <a:srgbClr val="FF0000"/>
                </a:solidFill>
                <a:latin typeface="+mn-lt"/>
              </a:rPr>
              <a:t>Gundert-Greiffendorf</a:t>
            </a:r>
            <a:r>
              <a:rPr lang="de-DE" sz="2400" b="1" dirty="0">
                <a:solidFill>
                  <a:srgbClr val="FF0000"/>
                </a:solidFill>
                <a:latin typeface="+mn-lt"/>
              </a:rPr>
              <a:t> (WM-Bronze 2007, EM-Bronze 2008), Bianca </a:t>
            </a:r>
            <a:r>
              <a:rPr lang="de-DE" sz="2400" b="1" dirty="0" err="1">
                <a:solidFill>
                  <a:srgbClr val="FF0000"/>
                </a:solidFill>
                <a:latin typeface="+mn-lt"/>
              </a:rPr>
              <a:t>Oberweg</a:t>
            </a:r>
            <a:r>
              <a:rPr lang="de-DE" sz="2400" b="1" dirty="0">
                <a:solidFill>
                  <a:srgbClr val="FF0000"/>
                </a:solidFill>
                <a:latin typeface="+mn-lt"/>
              </a:rPr>
              <a:t> (WM-Silber 2007). Wegen des Rückzugs zweier Teams (</a:t>
            </a:r>
            <a:r>
              <a:rPr lang="de-DE" sz="2400" b="1" dirty="0" err="1">
                <a:solidFill>
                  <a:srgbClr val="FF0000"/>
                </a:solidFill>
                <a:latin typeface="+mn-lt"/>
              </a:rPr>
              <a:t>Neutraubling</a:t>
            </a:r>
            <a:r>
              <a:rPr lang="de-DE" sz="2400" b="1" dirty="0">
                <a:solidFill>
                  <a:srgbClr val="FF0000"/>
                </a:solidFill>
                <a:latin typeface="+mn-lt"/>
              </a:rPr>
              <a:t> und Uerdingen) sind in dieser Saison nur 5 Teams am Start.</a:t>
            </a:r>
          </a:p>
        </p:txBody>
      </p:sp>
      <p:sp>
        <p:nvSpPr>
          <p:cNvPr id="17417" name="Textfeld 15"/>
          <p:cNvSpPr txBox="1">
            <a:spLocks noChangeArrowheads="1"/>
          </p:cNvSpPr>
          <p:nvPr/>
        </p:nvSpPr>
        <p:spPr bwMode="auto">
          <a:xfrm rot="-5400000">
            <a:off x="7435850" y="1636713"/>
            <a:ext cx="642937" cy="369888"/>
          </a:xfrm>
          <a:prstGeom prst="rect">
            <a:avLst/>
          </a:prstGeom>
          <a:noFill/>
          <a:ln w="9525">
            <a:noFill/>
            <a:miter lim="800000"/>
            <a:headEnd/>
            <a:tailEnd/>
          </a:ln>
        </p:spPr>
        <p:txBody>
          <a:bodyPr>
            <a:spAutoFit/>
          </a:bodyPr>
          <a:lstStyle/>
          <a:p>
            <a:r>
              <a:rPr lang="de-DE" b="1">
                <a:solidFill>
                  <a:srgbClr val="002060"/>
                </a:solidFill>
                <a:latin typeface="Calibri" pitchFamily="34" charset="0"/>
                <a:hlinkClick r:id="rId5"/>
              </a:rPr>
              <a:t>Klick</a:t>
            </a:r>
            <a:endParaRPr lang="de-DE" b="1">
              <a:solidFill>
                <a:srgbClr val="002060"/>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Grafik 20" descr="alice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290175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MGC Mainz</a:t>
            </a:r>
          </a:p>
        </p:txBody>
      </p:sp>
      <p:sp>
        <p:nvSpPr>
          <p:cNvPr id="8" name="Textfeld 7"/>
          <p:cNvSpPr txBox="1"/>
          <p:nvPr/>
        </p:nvSpPr>
        <p:spPr>
          <a:xfrm>
            <a:off x="1714500" y="1571625"/>
            <a:ext cx="5357813" cy="1477963"/>
          </a:xfrm>
          <a:prstGeom prst="rect">
            <a:avLst/>
          </a:prstGeom>
          <a:noFill/>
        </p:spPr>
        <p:txBody>
          <a:bodyPr>
            <a:spAutoFit/>
          </a:bodyPr>
          <a:lstStyle/>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3"/>
              </a:rPr>
              <a:t>Nicole </a:t>
            </a:r>
            <a:r>
              <a:rPr lang="de-DE" b="1" dirty="0" err="1">
                <a:ln w="11430"/>
                <a:solidFill>
                  <a:schemeClr val="tx2"/>
                </a:solidFill>
                <a:effectLst>
                  <a:outerShdw blurRad="50800" dist="39000" dir="5460000" algn="tl">
                    <a:srgbClr val="000000">
                      <a:alpha val="38000"/>
                    </a:srgbClr>
                  </a:outerShdw>
                </a:effectLst>
                <a:latin typeface="+mn-lt"/>
                <a:hlinkClick r:id="rId3"/>
              </a:rPr>
              <a:t>Gundert-Greiffendorf</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4"/>
              </a:rPr>
              <a:t>Anne Hempel </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5"/>
              </a:rPr>
              <a:t>Stefanie Kern</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6"/>
              </a:rPr>
              <a:t>Alice </a:t>
            </a:r>
            <a:r>
              <a:rPr lang="de-DE" b="1" dirty="0" err="1">
                <a:ln w="11430"/>
                <a:solidFill>
                  <a:schemeClr val="tx2"/>
                </a:solidFill>
                <a:effectLst>
                  <a:outerShdw blurRad="50800" dist="39000" dir="5460000" algn="tl">
                    <a:srgbClr val="000000">
                      <a:alpha val="38000"/>
                    </a:srgbClr>
                  </a:outerShdw>
                </a:effectLst>
                <a:latin typeface="+mn-lt"/>
                <a:hlinkClick r:id="rId6"/>
              </a:rPr>
              <a:t>Kobisch</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Kathrin Neumann</a:t>
            </a:r>
          </a:p>
        </p:txBody>
      </p:sp>
      <p:sp>
        <p:nvSpPr>
          <p:cNvPr id="14" name="Rechteck 13"/>
          <p:cNvSpPr/>
          <p:nvPr/>
        </p:nvSpPr>
        <p:spPr>
          <a:xfrm>
            <a:off x="5143504" y="642918"/>
            <a:ext cx="3253840"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Meisterinnen 2007, 2008 + 2009</a:t>
            </a:r>
          </a:p>
        </p:txBody>
      </p:sp>
      <p:pic>
        <p:nvPicPr>
          <p:cNvPr id="15" name="Grafik 14" descr="mgcmainz.jpg">
            <a:hlinkClick r:id="rId7"/>
          </p:cNvPr>
          <p:cNvPicPr>
            <a:picLocks noChangeAspect="1"/>
          </p:cNvPicPr>
          <p:nvPr/>
        </p:nvPicPr>
        <p:blipFill>
          <a:blip r:embed="rId8"/>
          <a:stretch>
            <a:fillRect/>
          </a:stretch>
        </p:blipFill>
        <p:spPr>
          <a:xfrm>
            <a:off x="571472" y="122261"/>
            <a:ext cx="857256" cy="1104347"/>
          </a:xfrm>
          <a:prstGeom prst="rect">
            <a:avLst/>
          </a:prstGeom>
          <a:ln>
            <a:noFill/>
          </a:ln>
          <a:effectLst>
            <a:softEdge rad="112500"/>
          </a:effectLst>
        </p:spPr>
      </p:pic>
      <p:sp>
        <p:nvSpPr>
          <p:cNvPr id="13" name="Abgerundetes Rechteck 12"/>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endParaRPr lang="de-DE" sz="2000" b="1" dirty="0"/>
          </a:p>
          <a:p>
            <a:pPr fontAlgn="auto">
              <a:spcBef>
                <a:spcPts val="0"/>
              </a:spcBef>
              <a:spcAft>
                <a:spcPts val="0"/>
              </a:spcAft>
              <a:defRPr/>
            </a:pPr>
            <a:r>
              <a:rPr lang="de-DE" sz="2000" b="1" dirty="0"/>
              <a:t>Mainzer Mädels</a:t>
            </a: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r>
              <a:rPr lang="de-DE" dirty="0"/>
              <a:t>Dem DM-Triple soll nun der 4. Streich folgen. Damit Erfolg auch langfristig planbar wird, haben die Mainzer mit Anne Hempel (nicht auf dem Foto) ein weiteres Talent nach Mainz geholt.</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18442" name="Textfeld 17"/>
          <p:cNvSpPr txBox="1">
            <a:spLocks noChangeArrowheads="1"/>
          </p:cNvSpPr>
          <p:nvPr/>
        </p:nvSpPr>
        <p:spPr bwMode="auto">
          <a:xfrm>
            <a:off x="1714500" y="3429000"/>
            <a:ext cx="3429000" cy="2678113"/>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Die Mainzer Mädels sind auch in der neuen Saison das Maß aller Dinge. Mit „Altmeisterin“ Alice Kobisch, Nicole Gundert-Greiffendorf und Steffi Kern spielen drei aktuelle Nationalspielerinnen im Dress des Titelverteidigers. Kathrin Neumann und die neu hinzugekommene Anne Hempel, die 2009 bei der Jugend-EM in Waldshut auf sich aufmerksam machte, könnten die Trümpfe der Zukunft sein. Saisonziel: Titelverteidigung und Europacupsieg in Vaduz.</a:t>
            </a:r>
          </a:p>
        </p:txBody>
      </p:sp>
      <p:pic>
        <p:nvPicPr>
          <p:cNvPr id="12" name="Grafik 11" descr="IMG_4956.JPG"/>
          <p:cNvPicPr>
            <a:picLocks noChangeAspect="1"/>
          </p:cNvPicPr>
          <p:nvPr/>
        </p:nvPicPr>
        <p:blipFill>
          <a:blip r:embed="rId9" cstate="print"/>
          <a:stretch>
            <a:fillRect/>
          </a:stretch>
        </p:blipFill>
        <p:spPr>
          <a:xfrm>
            <a:off x="5429256" y="2071678"/>
            <a:ext cx="2476496" cy="1857372"/>
          </a:xfrm>
          <a:prstGeom prst="rect">
            <a:avLst/>
          </a:prstGeom>
          <a:ln>
            <a:noFill/>
          </a:ln>
          <a:effectLst>
            <a:softEdge rad="112500"/>
          </a:effectLst>
        </p:spPr>
      </p:pic>
      <p:sp>
        <p:nvSpPr>
          <p:cNvPr id="18444" name="Textfeld 15"/>
          <p:cNvSpPr txBox="1">
            <a:spLocks noChangeArrowheads="1"/>
          </p:cNvSpPr>
          <p:nvPr/>
        </p:nvSpPr>
        <p:spPr bwMode="auto">
          <a:xfrm>
            <a:off x="1071563" y="6143625"/>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(Nationalkaderspielerinnen anklickbar)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Grafik 17" descr="sdvk.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379956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MGC Göttingen</a:t>
            </a:r>
          </a:p>
        </p:txBody>
      </p:sp>
      <p:sp>
        <p:nvSpPr>
          <p:cNvPr id="8" name="Textfeld 7"/>
          <p:cNvSpPr txBox="1"/>
          <p:nvPr/>
        </p:nvSpPr>
        <p:spPr>
          <a:xfrm>
            <a:off x="1714500" y="1571625"/>
            <a:ext cx="5357813" cy="923925"/>
          </a:xfrm>
          <a:prstGeom prst="rect">
            <a:avLst/>
          </a:prstGeom>
          <a:noFill/>
        </p:spPr>
        <p:txBody>
          <a:bodyPr>
            <a:spAutoFit/>
          </a:bodyPr>
          <a:lstStyle/>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Sandra von dem </a:t>
            </a:r>
            <a:r>
              <a:rPr lang="de-DE" b="1" dirty="0" err="1">
                <a:ln w="11430"/>
                <a:solidFill>
                  <a:schemeClr val="tx2"/>
                </a:solidFill>
                <a:effectLst>
                  <a:outerShdw blurRad="50800" dist="39000" dir="5460000" algn="tl">
                    <a:srgbClr val="000000">
                      <a:alpha val="38000"/>
                    </a:srgbClr>
                  </a:outerShdw>
                </a:effectLst>
                <a:latin typeface="+mn-lt"/>
              </a:rPr>
              <a:t>Knesebeck</a:t>
            </a:r>
            <a:r>
              <a:rPr lang="de-DE" b="1" dirty="0">
                <a:ln w="11430"/>
                <a:solidFill>
                  <a:schemeClr val="tx2"/>
                </a:solidFill>
                <a:effectLst>
                  <a:outerShdw blurRad="50800" dist="39000" dir="5460000" algn="tl">
                    <a:srgbClr val="000000">
                      <a:alpha val="38000"/>
                    </a:srgbClr>
                  </a:outerShdw>
                </a:effectLst>
                <a:latin typeface="+mn-lt"/>
              </a:rPr>
              <a:t> </a:t>
            </a: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3"/>
              </a:rPr>
              <a:t>Bianca </a:t>
            </a:r>
            <a:r>
              <a:rPr lang="de-DE" b="1" dirty="0" err="1">
                <a:ln w="11430"/>
                <a:solidFill>
                  <a:schemeClr val="tx2"/>
                </a:solidFill>
                <a:effectLst>
                  <a:outerShdw blurRad="50800" dist="39000" dir="5460000" algn="tl">
                    <a:srgbClr val="000000">
                      <a:alpha val="38000"/>
                    </a:srgbClr>
                  </a:outerShdw>
                </a:effectLst>
                <a:latin typeface="+mn-lt"/>
                <a:hlinkClick r:id="rId3"/>
              </a:rPr>
              <a:t>Oberweg</a:t>
            </a:r>
            <a:endParaRPr lang="de-DE" b="1" dirty="0">
              <a:ln w="11430"/>
              <a:solidFill>
                <a:schemeClr val="tx2"/>
              </a:solidFill>
              <a:effectLst>
                <a:outerShdw blurRad="50800" dist="39000" dir="5460000" algn="tl">
                  <a:srgbClr val="000000">
                    <a:alpha val="38000"/>
                  </a:srgbClr>
                </a:outerShdw>
              </a:effectLst>
              <a:latin typeface="+mn-lt"/>
            </a:endParaRPr>
          </a:p>
          <a:p>
            <a:pP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hlinkClick r:id="rId4"/>
              </a:rPr>
              <a:t>Nicole </a:t>
            </a:r>
            <a:r>
              <a:rPr lang="de-DE" b="1" dirty="0" err="1">
                <a:ln w="11430"/>
                <a:solidFill>
                  <a:schemeClr val="tx2"/>
                </a:solidFill>
                <a:effectLst>
                  <a:outerShdw blurRad="50800" dist="39000" dir="5460000" algn="tl">
                    <a:srgbClr val="000000">
                      <a:alpha val="38000"/>
                    </a:srgbClr>
                  </a:outerShdw>
                </a:effectLst>
                <a:latin typeface="+mn-lt"/>
                <a:hlinkClick r:id="rId4"/>
              </a:rPr>
              <a:t>Piechotta</a:t>
            </a:r>
            <a:endParaRPr lang="de-DE" b="1" dirty="0">
              <a:ln w="11430"/>
              <a:solidFill>
                <a:schemeClr val="tx2"/>
              </a:solidFill>
              <a:effectLst>
                <a:outerShdw blurRad="50800" dist="39000" dir="5460000" algn="tl">
                  <a:srgbClr val="000000">
                    <a:alpha val="38000"/>
                  </a:srgbClr>
                </a:outerShdw>
              </a:effectLst>
              <a:latin typeface="+mn-lt"/>
            </a:endParaRPr>
          </a:p>
        </p:txBody>
      </p:sp>
      <p:pic>
        <p:nvPicPr>
          <p:cNvPr id="20" name="Grafik 19" descr="goettingenlogo.JPG">
            <a:hlinkClick r:id="rId5"/>
          </p:cNvPr>
          <p:cNvPicPr>
            <a:picLocks noChangeAspect="1"/>
          </p:cNvPicPr>
          <p:nvPr/>
        </p:nvPicPr>
        <p:blipFill>
          <a:blip r:embed="rId6"/>
          <a:stretch>
            <a:fillRect/>
          </a:stretch>
        </p:blipFill>
        <p:spPr>
          <a:xfrm>
            <a:off x="354828" y="142852"/>
            <a:ext cx="1126178" cy="1090614"/>
          </a:xfrm>
          <a:prstGeom prst="rect">
            <a:avLst/>
          </a:prstGeom>
          <a:ln>
            <a:noFill/>
          </a:ln>
          <a:effectLst>
            <a:softEdge rad="112500"/>
          </a:effectLst>
        </p:spPr>
      </p:pic>
      <p:sp>
        <p:nvSpPr>
          <p:cNvPr id="14" name="Abgerundetes Rechteck 13"/>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Dauer-Vize?</a:t>
            </a: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Sandra von dem </a:t>
            </a:r>
            <a:r>
              <a:rPr lang="de-DE" sz="1000" b="1" dirty="0" err="1"/>
              <a:t>Knesebeck</a:t>
            </a:r>
            <a:endParaRPr lang="de-DE" sz="1000" b="1" dirty="0"/>
          </a:p>
          <a:p>
            <a:pPr fontAlgn="auto">
              <a:spcBef>
                <a:spcPts val="0"/>
              </a:spcBef>
              <a:spcAft>
                <a:spcPts val="0"/>
              </a:spcAft>
              <a:defRPr/>
            </a:pPr>
            <a:r>
              <a:rPr lang="de-DE" dirty="0"/>
              <a:t>Auch in dieser Saison streben die Göttingerin-</a:t>
            </a:r>
            <a:r>
              <a:rPr lang="de-DE" dirty="0" err="1"/>
              <a:t>nen</a:t>
            </a:r>
            <a:r>
              <a:rPr lang="de-DE" dirty="0"/>
              <a:t> den DM-Titel an. Der MGC stellt das einzige Team, das dem Titelfavoriten Mainz gefährlich werden kann.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19465" name="Textfeld 15"/>
          <p:cNvSpPr txBox="1">
            <a:spLocks noChangeArrowheads="1"/>
          </p:cNvSpPr>
          <p:nvPr/>
        </p:nvSpPr>
        <p:spPr bwMode="auto">
          <a:xfrm>
            <a:off x="1714500" y="3071813"/>
            <a:ext cx="3429000" cy="2462212"/>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Wenn Göttingen endlich einmal die Vormachtstellung der Mainzerinnen gefährden will, muss das Team in der neuen Saison eine Schippe drauflegen. Mit Bianca Oberweg und Nicole Piechotta spielen zwei aktuelle Nationalspielerinnen im MGC-Dress. Während Oberweg aus beruflichen Gründen national und international zuletzt kürzer trat, holte sich Piechotta nach EM-Silber 2008 ein Jahr später Platz 4 bei der WM in Odense. Saisonziel: Meisterschaft.</a:t>
            </a:r>
          </a:p>
        </p:txBody>
      </p:sp>
      <p:pic>
        <p:nvPicPr>
          <p:cNvPr id="12" name="Grafik 11" descr="IMG_5407_Größenveränderung.JPG"/>
          <p:cNvPicPr>
            <a:picLocks noChangeAspect="1"/>
          </p:cNvPicPr>
          <p:nvPr/>
        </p:nvPicPr>
        <p:blipFill>
          <a:blip r:embed="rId7" cstate="print"/>
          <a:stretch>
            <a:fillRect/>
          </a:stretch>
        </p:blipFill>
        <p:spPr>
          <a:xfrm>
            <a:off x="5429256" y="2000240"/>
            <a:ext cx="2428892" cy="1821669"/>
          </a:xfrm>
          <a:prstGeom prst="rect">
            <a:avLst/>
          </a:prstGeom>
          <a:ln>
            <a:noFill/>
          </a:ln>
          <a:effectLst>
            <a:softEdge rad="112500"/>
          </a:effectLst>
        </p:spPr>
      </p:pic>
      <p:sp>
        <p:nvSpPr>
          <p:cNvPr id="19467" name="Textfeld 10"/>
          <p:cNvSpPr txBox="1">
            <a:spLocks noChangeArrowheads="1"/>
          </p:cNvSpPr>
          <p:nvPr/>
        </p:nvSpPr>
        <p:spPr bwMode="auto">
          <a:xfrm>
            <a:off x="1071563" y="6000750"/>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(Nationalkaderspielerinnen anklickbar)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Grafik 18" descr="moni.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3148619"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MSK Olching</a:t>
            </a:r>
          </a:p>
        </p:txBody>
      </p:sp>
      <p:sp>
        <p:nvSpPr>
          <p:cNvPr id="8" name="Textfeld 7"/>
          <p:cNvSpPr txBox="1"/>
          <p:nvPr/>
        </p:nvSpPr>
        <p:spPr>
          <a:xfrm>
            <a:off x="1714500" y="1571625"/>
            <a:ext cx="5357813" cy="1200150"/>
          </a:xfrm>
          <a:prstGeom prst="rect">
            <a:avLst/>
          </a:prstGeom>
          <a:noFill/>
        </p:spPr>
        <p:txBody>
          <a:bodyPr>
            <a:spAutoFit/>
          </a:bodyPr>
          <a:lstStyle/>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3"/>
              </a:rPr>
              <a:t>Frauke Eilts</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hlinkClick r:id="rId4"/>
              </a:rPr>
              <a:t>Monika </a:t>
            </a:r>
            <a:r>
              <a:rPr lang="de-DE" b="1" dirty="0" err="1">
                <a:solidFill>
                  <a:schemeClr val="tx2"/>
                </a:solidFill>
                <a:effectLst>
                  <a:outerShdw blurRad="38100" dist="38100" dir="2700000" algn="tl">
                    <a:srgbClr val="000000">
                      <a:alpha val="43137"/>
                    </a:srgbClr>
                  </a:outerShdw>
                </a:effectLst>
                <a:latin typeface="+mn-lt"/>
                <a:hlinkClick r:id="rId4"/>
              </a:rPr>
              <a:t>Erlbruch</a:t>
            </a:r>
            <a:endParaRPr lang="de-DE"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Silvia Haller</a:t>
            </a:r>
          </a:p>
          <a:p>
            <a:pPr fontAlgn="auto">
              <a:spcBef>
                <a:spcPts val="0"/>
              </a:spcBef>
              <a:spcAft>
                <a:spcPts val="0"/>
              </a:spcAft>
              <a:defRPr/>
            </a:pPr>
            <a:r>
              <a:rPr lang="de-DE" b="1" dirty="0">
                <a:solidFill>
                  <a:schemeClr val="tx2"/>
                </a:solidFill>
                <a:effectLst>
                  <a:outerShdw blurRad="38100" dist="38100" dir="2700000" algn="tl">
                    <a:srgbClr val="000000">
                      <a:alpha val="43137"/>
                    </a:srgbClr>
                  </a:outerShdw>
                </a:effectLst>
                <a:latin typeface="+mn-lt"/>
              </a:rPr>
              <a:t>Christiane </a:t>
            </a:r>
            <a:r>
              <a:rPr lang="de-DE" b="1" dirty="0" err="1">
                <a:solidFill>
                  <a:schemeClr val="tx2"/>
                </a:solidFill>
                <a:effectLst>
                  <a:outerShdw blurRad="38100" dist="38100" dir="2700000" algn="tl">
                    <a:srgbClr val="000000">
                      <a:alpha val="43137"/>
                    </a:srgbClr>
                  </a:outerShdw>
                </a:effectLst>
                <a:latin typeface="+mn-lt"/>
              </a:rPr>
              <a:t>Wamboldt</a:t>
            </a:r>
            <a:endParaRPr lang="de-DE" b="1" dirty="0">
              <a:solidFill>
                <a:schemeClr val="tx2"/>
              </a:solidFill>
              <a:effectLst>
                <a:outerShdw blurRad="38100" dist="38100" dir="2700000" algn="tl">
                  <a:srgbClr val="000000">
                    <a:alpha val="43137"/>
                  </a:srgbClr>
                </a:outerShdw>
              </a:effectLst>
              <a:latin typeface="+mn-lt"/>
            </a:endParaRPr>
          </a:p>
        </p:txBody>
      </p:sp>
      <p:pic>
        <p:nvPicPr>
          <p:cNvPr id="15" name="Grafik 14" descr="logoolching.JPG">
            <a:hlinkClick r:id="rId5"/>
          </p:cNvPr>
          <p:cNvPicPr>
            <a:picLocks noChangeAspect="1"/>
          </p:cNvPicPr>
          <p:nvPr/>
        </p:nvPicPr>
        <p:blipFill>
          <a:blip r:embed="rId6"/>
          <a:stretch>
            <a:fillRect/>
          </a:stretch>
        </p:blipFill>
        <p:spPr>
          <a:xfrm>
            <a:off x="571472" y="165366"/>
            <a:ext cx="885824" cy="1025259"/>
          </a:xfrm>
          <a:prstGeom prst="rect">
            <a:avLst/>
          </a:prstGeom>
          <a:ln>
            <a:noFill/>
          </a:ln>
          <a:effectLst>
            <a:softEdge rad="112500"/>
          </a:effectLst>
        </p:spPr>
      </p:pic>
      <p:sp>
        <p:nvSpPr>
          <p:cNvPr id="14" name="Abgerundetes Rechteck 13"/>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err="1"/>
              <a:t>Treppchenplatz</a:t>
            </a:r>
            <a:r>
              <a:rPr lang="de-DE" sz="2000" b="1" dirty="0"/>
              <a:t>?</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1000" b="1" dirty="0"/>
          </a:p>
          <a:p>
            <a:pPr algn="r" fontAlgn="auto">
              <a:spcBef>
                <a:spcPts val="0"/>
              </a:spcBef>
              <a:spcAft>
                <a:spcPts val="0"/>
              </a:spcAft>
              <a:defRPr/>
            </a:pPr>
            <a:r>
              <a:rPr lang="de-DE" sz="1000" b="1" dirty="0"/>
              <a:t>Frauke Eilts</a:t>
            </a:r>
          </a:p>
          <a:p>
            <a:pPr fontAlgn="auto">
              <a:spcBef>
                <a:spcPts val="0"/>
              </a:spcBef>
              <a:spcAft>
                <a:spcPts val="0"/>
              </a:spcAft>
              <a:defRPr/>
            </a:pPr>
            <a:r>
              <a:rPr lang="de-DE" dirty="0"/>
              <a:t>Mit der aus Uerdingen gekommenen Frauke Eilts hat sich Olching in Richtung Klassenerhalt verstärkt. Möglicherweise winkt sogar das Treppchen.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20489" name="Textfeld 16"/>
          <p:cNvSpPr txBox="1">
            <a:spLocks noChangeArrowheads="1"/>
          </p:cNvSpPr>
          <p:nvPr/>
        </p:nvSpPr>
        <p:spPr bwMode="auto">
          <a:xfrm>
            <a:off x="1714500" y="3071813"/>
            <a:ext cx="3357563" cy="2246312"/>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Die Olchinger Damen haben nicht das Personal, um in den Meisterschaftskampf eingreifen zu können. Durch den Rückzug der Teams aus Neutraubling und Uerdingen ergibt sich für das bayrische Team in der neuen Saison jedoch die Chance, ums Treppchen mitzuspielen. Hierzu kann Neuzugang Frauke Eilts einen wichtigen Beitrag leisten. Primäres Ziel der Westdeutschen: Klassenerhalt.</a:t>
            </a:r>
          </a:p>
        </p:txBody>
      </p:sp>
      <p:pic>
        <p:nvPicPr>
          <p:cNvPr id="13" name="Grafik 12" descr="IMG_5302.JPG"/>
          <p:cNvPicPr>
            <a:picLocks noChangeAspect="1"/>
          </p:cNvPicPr>
          <p:nvPr/>
        </p:nvPicPr>
        <p:blipFill>
          <a:blip r:embed="rId7" cstate="print"/>
          <a:stretch>
            <a:fillRect/>
          </a:stretch>
        </p:blipFill>
        <p:spPr>
          <a:xfrm>
            <a:off x="5429256" y="2000240"/>
            <a:ext cx="2357454" cy="1768091"/>
          </a:xfrm>
          <a:prstGeom prst="rect">
            <a:avLst/>
          </a:prstGeom>
          <a:ln>
            <a:noFill/>
          </a:ln>
          <a:effectLst>
            <a:softEdge rad="112500"/>
          </a:effectLst>
        </p:spPr>
      </p:pic>
      <p:sp>
        <p:nvSpPr>
          <p:cNvPr id="20491" name="Textfeld 11"/>
          <p:cNvSpPr txBox="1">
            <a:spLocks noChangeArrowheads="1"/>
          </p:cNvSpPr>
          <p:nvPr/>
        </p:nvSpPr>
        <p:spPr bwMode="auto">
          <a:xfrm>
            <a:off x="1071563" y="6000750"/>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(Nationalkaderspielerinnen anklickbar)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Grafik 18" descr="bbl.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6102954"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MSC Bensheim-Auerbach</a:t>
            </a:r>
          </a:p>
        </p:txBody>
      </p:sp>
      <p:sp>
        <p:nvSpPr>
          <p:cNvPr id="8" name="Textfeld 7"/>
          <p:cNvSpPr txBox="1"/>
          <p:nvPr/>
        </p:nvSpPr>
        <p:spPr>
          <a:xfrm>
            <a:off x="1785938" y="1571625"/>
            <a:ext cx="5357812" cy="1200150"/>
          </a:xfrm>
          <a:prstGeom prst="rect">
            <a:avLst/>
          </a:prstGeom>
          <a:noFill/>
        </p:spPr>
        <p:txBody>
          <a:bodyPr>
            <a:spAutoFit/>
          </a:bodyPr>
          <a:lstStyle/>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Michaela Geist</a:t>
            </a:r>
          </a:p>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Simone Kohfeld</a:t>
            </a:r>
          </a:p>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Claudia Kuhn</a:t>
            </a:r>
          </a:p>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Elke Thiem</a:t>
            </a:r>
          </a:p>
        </p:txBody>
      </p:sp>
      <p:sp>
        <p:nvSpPr>
          <p:cNvPr id="16" name="Abgerundetes Rechteck 15"/>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Neuer Versuch</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Elke Thiem</a:t>
            </a:r>
          </a:p>
          <a:p>
            <a:pPr fontAlgn="auto">
              <a:spcBef>
                <a:spcPts val="0"/>
              </a:spcBef>
              <a:spcAft>
                <a:spcPts val="0"/>
              </a:spcAft>
              <a:defRPr/>
            </a:pPr>
            <a:r>
              <a:rPr lang="de-DE" dirty="0"/>
              <a:t>Die Liga feiert ein Wiedersehen mit den Damen vom MSC Bensheim-Auerbach, die 2008 abgestiegen sind und nun einen Neuanfang wagen. Neu im Team:  Claudia Kuhn.</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21512" name="Textfeld 16"/>
          <p:cNvSpPr txBox="1">
            <a:spLocks noChangeArrowheads="1"/>
          </p:cNvSpPr>
          <p:nvPr/>
        </p:nvSpPr>
        <p:spPr bwMode="auto">
          <a:xfrm>
            <a:off x="1785938" y="3000375"/>
            <a:ext cx="3214687" cy="2462213"/>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Comeback für die Damen aus Südhessen, die nach einjähriger Bundesligaabstinenz den Wiederaufstieg geschafft haben. Das Team ist nahezu identisch mit dem, das am 21.6.2008 in Uerdingen sein letztes Bundesligaspiel bestritten hatte. Einziger Neuzugang ist Claudia Kuhn, die vom BGC Neutraubling gekommen ist. Wenn alles normal läuft, ist für die MSC-Damen von Platz 3-5 einiges möglich. Primäres Saisonziel: Klassenerhalt.</a:t>
            </a:r>
          </a:p>
        </p:txBody>
      </p:sp>
      <p:sp>
        <p:nvSpPr>
          <p:cNvPr id="20" name="Rechteck 19"/>
          <p:cNvSpPr/>
          <p:nvPr/>
        </p:nvSpPr>
        <p:spPr>
          <a:xfrm>
            <a:off x="5643570" y="214290"/>
            <a:ext cx="2790637"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Aufsteigerinnen 2008/2009</a:t>
            </a:r>
          </a:p>
        </p:txBody>
      </p:sp>
      <p:pic>
        <p:nvPicPr>
          <p:cNvPr id="12" name="Grafik 11" descr="elke.JPG"/>
          <p:cNvPicPr>
            <a:picLocks noChangeAspect="1"/>
          </p:cNvPicPr>
          <p:nvPr/>
        </p:nvPicPr>
        <p:blipFill>
          <a:blip r:embed="rId3" cstate="print"/>
          <a:stretch>
            <a:fillRect/>
          </a:stretch>
        </p:blipFill>
        <p:spPr>
          <a:xfrm>
            <a:off x="5429256" y="1857364"/>
            <a:ext cx="2428891" cy="1821669"/>
          </a:xfrm>
          <a:prstGeom prst="rect">
            <a:avLst/>
          </a:prstGeom>
          <a:ln>
            <a:noFill/>
          </a:ln>
          <a:effectLst>
            <a:softEdge rad="112500"/>
          </a:effectLst>
        </p:spPr>
      </p:pic>
      <p:pic>
        <p:nvPicPr>
          <p:cNvPr id="15" name="Grafik 14" descr="bensheim_logo.BMP">
            <a:hlinkClick r:id="rId4"/>
          </p:cNvPr>
          <p:cNvPicPr>
            <a:picLocks noChangeAspect="1"/>
          </p:cNvPicPr>
          <p:nvPr/>
        </p:nvPicPr>
        <p:blipFill>
          <a:blip r:embed="rId5"/>
          <a:stretch>
            <a:fillRect/>
          </a:stretch>
        </p:blipFill>
        <p:spPr>
          <a:xfrm>
            <a:off x="214282" y="0"/>
            <a:ext cx="1209524" cy="1247619"/>
          </a:xfrm>
          <a:prstGeom prst="rect">
            <a:avLst/>
          </a:prstGeom>
          <a:ln>
            <a:noFill/>
          </a:ln>
          <a:effectLst>
            <a:softEdge rad="112500"/>
          </a:effectLst>
        </p:spPr>
      </p:pic>
      <p:sp>
        <p:nvSpPr>
          <p:cNvPr id="21516" name="Textfeld 20"/>
          <p:cNvSpPr txBox="1">
            <a:spLocks noChangeArrowheads="1"/>
          </p:cNvSpPr>
          <p:nvPr/>
        </p:nvSpPr>
        <p:spPr bwMode="auto">
          <a:xfrm>
            <a:off x="1071563" y="5929313"/>
            <a:ext cx="3714750" cy="276225"/>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(Nationalkaderspielerinnen anklickbar)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Grafik 18" descr="bbl.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00042"/>
            <a:ext cx="534447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MC „</a:t>
            </a:r>
            <a:r>
              <a:rPr lang="de-DE" sz="4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Möve</a:t>
            </a: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 Cuxhaven</a:t>
            </a:r>
          </a:p>
        </p:txBody>
      </p:sp>
      <p:sp>
        <p:nvSpPr>
          <p:cNvPr id="8" name="Textfeld 7"/>
          <p:cNvSpPr txBox="1"/>
          <p:nvPr/>
        </p:nvSpPr>
        <p:spPr>
          <a:xfrm>
            <a:off x="1785938" y="1571625"/>
            <a:ext cx="5357812" cy="1200150"/>
          </a:xfrm>
          <a:prstGeom prst="rect">
            <a:avLst/>
          </a:prstGeom>
          <a:noFill/>
        </p:spPr>
        <p:txBody>
          <a:bodyPr>
            <a:spAutoFit/>
          </a:bodyPr>
          <a:lstStyle/>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Sigrid Michna</a:t>
            </a:r>
          </a:p>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hlinkClick r:id="rId3"/>
              </a:rPr>
              <a:t>Andrea Reinicke</a:t>
            </a:r>
            <a:endParaRPr lang="nl-NL" b="1" dirty="0">
              <a:solidFill>
                <a:schemeClr val="tx2"/>
              </a:solidFill>
              <a:effectLst>
                <a:outerShdw blurRad="38100" dist="38100" dir="2700000" algn="tl">
                  <a:srgbClr val="000000">
                    <a:alpha val="43137"/>
                  </a:srgbClr>
                </a:outerShdw>
              </a:effectLst>
              <a:latin typeface="+mn-lt"/>
            </a:endParaRPr>
          </a:p>
          <a:p>
            <a:pPr fontAlgn="auto">
              <a:spcBef>
                <a:spcPts val="0"/>
              </a:spcBef>
              <a:spcAft>
                <a:spcPts val="0"/>
              </a:spcAft>
              <a:defRPr/>
            </a:pPr>
            <a:r>
              <a:rPr lang="nl-NL" b="1" dirty="0">
                <a:solidFill>
                  <a:schemeClr val="tx2"/>
                </a:solidFill>
                <a:effectLst>
                  <a:outerShdw blurRad="38100" dist="38100" dir="2700000" algn="tl">
                    <a:srgbClr val="000000">
                      <a:alpha val="43137"/>
                    </a:srgbClr>
                  </a:outerShdw>
                </a:effectLst>
                <a:latin typeface="+mn-lt"/>
              </a:rPr>
              <a:t>Birgit Stiebeling</a:t>
            </a:r>
          </a:p>
          <a:p>
            <a:pPr fontAlgn="auto">
              <a:spcBef>
                <a:spcPts val="0"/>
              </a:spcBef>
              <a:spcAft>
                <a:spcPts val="0"/>
              </a:spcAft>
              <a:defRPr/>
            </a:pPr>
            <a:r>
              <a:rPr lang="nl-NL" b="1" u="sng" dirty="0">
                <a:solidFill>
                  <a:srgbClr val="05095B"/>
                </a:solidFill>
                <a:effectLst>
                  <a:outerShdw blurRad="38100" dist="38100" dir="2700000" algn="tl">
                    <a:srgbClr val="000000">
                      <a:alpha val="43137"/>
                    </a:srgbClr>
                  </a:outerShdw>
                </a:effectLst>
                <a:latin typeface="+mn-lt"/>
              </a:rPr>
              <a:t>Nicole Warnecke</a:t>
            </a:r>
            <a:r>
              <a:rPr lang="nl-NL" sz="1400" dirty="0">
                <a:solidFill>
                  <a:srgbClr val="05095B"/>
                </a:solidFill>
                <a:effectLst>
                  <a:outerShdw blurRad="38100" dist="38100" dir="2700000" algn="tl">
                    <a:srgbClr val="000000">
                      <a:alpha val="43137"/>
                    </a:srgbClr>
                  </a:outerShdw>
                </a:effectLst>
                <a:latin typeface="+mn-lt"/>
              </a:rPr>
              <a:t> (*)</a:t>
            </a:r>
          </a:p>
        </p:txBody>
      </p:sp>
      <p:sp>
        <p:nvSpPr>
          <p:cNvPr id="16" name="Abgerundetes Rechteck 15"/>
          <p:cNvSpPr/>
          <p:nvPr/>
        </p:nvSpPr>
        <p:spPr>
          <a:xfrm>
            <a:off x="5286375" y="1500188"/>
            <a:ext cx="2928938" cy="45720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sz="2000" b="1" dirty="0"/>
          </a:p>
          <a:p>
            <a:pPr fontAlgn="auto">
              <a:spcBef>
                <a:spcPts val="0"/>
              </a:spcBef>
              <a:spcAft>
                <a:spcPts val="0"/>
              </a:spcAft>
              <a:defRPr/>
            </a:pPr>
            <a:r>
              <a:rPr lang="de-DE" sz="2000" b="1" dirty="0"/>
              <a:t>Interessantes Team</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a:p>
            <a:pPr algn="r" fontAlgn="auto">
              <a:spcBef>
                <a:spcPts val="0"/>
              </a:spcBef>
              <a:spcAft>
                <a:spcPts val="0"/>
              </a:spcAft>
              <a:defRPr/>
            </a:pPr>
            <a:r>
              <a:rPr lang="de-DE" sz="1000" b="1" dirty="0"/>
              <a:t>Nicole Warnecke</a:t>
            </a:r>
          </a:p>
          <a:p>
            <a:pPr fontAlgn="auto">
              <a:spcBef>
                <a:spcPts val="0"/>
              </a:spcBef>
              <a:spcAft>
                <a:spcPts val="0"/>
              </a:spcAft>
              <a:defRPr/>
            </a:pPr>
            <a:r>
              <a:rPr lang="de-DE" dirty="0"/>
              <a:t>Die Aufsteigerinnen haben mit der Deutschen Meisterin Nicole Warnecke sowie Andrea Reinicke (Silber bei Senioren-EM) zwei Trümpfe im Spiel um den Klassenerhalt.</a:t>
            </a:r>
          </a:p>
          <a:p>
            <a:pPr fontAlgn="auto">
              <a:spcBef>
                <a:spcPts val="0"/>
              </a:spcBef>
              <a:spcAft>
                <a:spcPts val="0"/>
              </a:spcAft>
              <a:defRPr/>
            </a:pPr>
            <a:endParaRPr lang="de-DE" dirty="0"/>
          </a:p>
          <a:p>
            <a:pPr fontAlgn="auto">
              <a:spcBef>
                <a:spcPts val="0"/>
              </a:spcBef>
              <a:spcAft>
                <a:spcPts val="0"/>
              </a:spcAft>
              <a:defRPr/>
            </a:pPr>
            <a:endParaRPr lang="de-DE" dirty="0"/>
          </a:p>
          <a:p>
            <a:pPr fontAlgn="auto">
              <a:spcBef>
                <a:spcPts val="0"/>
              </a:spcBef>
              <a:spcAft>
                <a:spcPts val="0"/>
              </a:spcAft>
              <a:defRPr/>
            </a:pPr>
            <a:endParaRPr lang="de-DE" dirty="0"/>
          </a:p>
        </p:txBody>
      </p:sp>
      <p:sp>
        <p:nvSpPr>
          <p:cNvPr id="22536" name="Textfeld 16"/>
          <p:cNvSpPr txBox="1">
            <a:spLocks noChangeArrowheads="1"/>
          </p:cNvSpPr>
          <p:nvPr/>
        </p:nvSpPr>
        <p:spPr bwMode="auto">
          <a:xfrm>
            <a:off x="1785938" y="3000375"/>
            <a:ext cx="3214687" cy="3108325"/>
          </a:xfrm>
          <a:prstGeom prst="rect">
            <a:avLst/>
          </a:prstGeom>
          <a:noFill/>
          <a:ln w="9525">
            <a:noFill/>
            <a:miter lim="800000"/>
            <a:headEnd/>
            <a:tailEnd/>
          </a:ln>
        </p:spPr>
        <p:txBody>
          <a:bodyPr>
            <a:spAutoFit/>
          </a:bodyPr>
          <a:lstStyle/>
          <a:p>
            <a:pPr algn="just"/>
            <a:r>
              <a:rPr lang="de-DE" sz="1400" b="1">
                <a:solidFill>
                  <a:srgbClr val="FF0000"/>
                </a:solidFill>
                <a:latin typeface="Calibri" pitchFamily="34" charset="0"/>
              </a:rPr>
              <a:t>Was ist möglich für die Aufsteigerinnen aus der nördlichsten Stadt Niedersachsens? Der Unterschied zwischen Liga 1 und Liga 2 ist riesengroß, und um im Konzert der Großen mitspielen zu können, haben sich die „Möven“ spektakulär mit der zweimaligen Deutschen Damenmeisterin Nicole Warnecke (kam von Uerdingen) verstärkt. Zudem ist Andrea Reinicke 2009 Vizeeuropameisterin bei den Seniorinnen geworden, sodass genügend Punkte gegen den Abstieg möglich sind. Saisonziel: Klassenerhalt.</a:t>
            </a:r>
          </a:p>
        </p:txBody>
      </p:sp>
      <p:sp>
        <p:nvSpPr>
          <p:cNvPr id="20" name="Rechteck 19"/>
          <p:cNvSpPr/>
          <p:nvPr/>
        </p:nvSpPr>
        <p:spPr>
          <a:xfrm>
            <a:off x="5643570" y="214290"/>
            <a:ext cx="2790637" cy="369332"/>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b="1" dirty="0">
                <a:ln w="11430"/>
                <a:solidFill>
                  <a:schemeClr val="tx2"/>
                </a:solidFill>
                <a:effectLst>
                  <a:outerShdw blurRad="50800" dist="39000" dir="5460000" algn="tl">
                    <a:srgbClr val="000000">
                      <a:alpha val="38000"/>
                    </a:srgbClr>
                  </a:outerShdw>
                </a:effectLst>
                <a:latin typeface="+mn-lt"/>
              </a:rPr>
              <a:t>Aufsteigerinnen 2008/2009</a:t>
            </a:r>
          </a:p>
        </p:txBody>
      </p:sp>
      <p:pic>
        <p:nvPicPr>
          <p:cNvPr id="13" name="Grafik 12" descr="moeve_logo.bmp">
            <a:hlinkClick r:id="rId4"/>
          </p:cNvPr>
          <p:cNvPicPr>
            <a:picLocks noChangeAspect="1"/>
          </p:cNvPicPr>
          <p:nvPr/>
        </p:nvPicPr>
        <p:blipFill>
          <a:blip r:embed="rId5"/>
          <a:stretch>
            <a:fillRect/>
          </a:stretch>
        </p:blipFill>
        <p:spPr>
          <a:xfrm>
            <a:off x="142844" y="500042"/>
            <a:ext cx="1385888" cy="666750"/>
          </a:xfrm>
          <a:prstGeom prst="rect">
            <a:avLst/>
          </a:prstGeom>
          <a:ln>
            <a:noFill/>
          </a:ln>
          <a:effectLst>
            <a:softEdge rad="112500"/>
          </a:effectLst>
        </p:spPr>
      </p:pic>
      <p:pic>
        <p:nvPicPr>
          <p:cNvPr id="14" name="Grafik 13" descr="IMG_8674.JPG"/>
          <p:cNvPicPr>
            <a:picLocks noChangeAspect="1"/>
          </p:cNvPicPr>
          <p:nvPr/>
        </p:nvPicPr>
        <p:blipFill>
          <a:blip r:embed="rId6" cstate="print"/>
          <a:stretch>
            <a:fillRect/>
          </a:stretch>
        </p:blipFill>
        <p:spPr>
          <a:xfrm>
            <a:off x="5429256" y="1857364"/>
            <a:ext cx="2410459" cy="1807844"/>
          </a:xfrm>
          <a:prstGeom prst="rect">
            <a:avLst/>
          </a:prstGeom>
          <a:ln>
            <a:noFill/>
          </a:ln>
          <a:effectLst>
            <a:softEdge rad="112500"/>
          </a:effectLst>
        </p:spPr>
      </p:pic>
      <p:sp>
        <p:nvSpPr>
          <p:cNvPr id="22540" name="Textfeld 18"/>
          <p:cNvSpPr txBox="1">
            <a:spLocks noChangeArrowheads="1"/>
          </p:cNvSpPr>
          <p:nvPr/>
        </p:nvSpPr>
        <p:spPr bwMode="auto">
          <a:xfrm>
            <a:off x="1071563" y="6143625"/>
            <a:ext cx="4572000" cy="461963"/>
          </a:xfrm>
          <a:prstGeom prst="rect">
            <a:avLst/>
          </a:prstGeom>
          <a:noFill/>
          <a:ln w="9525">
            <a:noFill/>
            <a:miter lim="800000"/>
            <a:headEnd/>
            <a:tailEnd/>
          </a:ln>
        </p:spPr>
        <p:txBody>
          <a:bodyPr>
            <a:spAutoFit/>
          </a:bodyPr>
          <a:lstStyle/>
          <a:p>
            <a:r>
              <a:rPr lang="de-DE" sz="1200">
                <a:solidFill>
                  <a:srgbClr val="002060"/>
                </a:solidFill>
                <a:latin typeface="Calibri" pitchFamily="34" charset="0"/>
              </a:rPr>
              <a:t>(Nationalkaderspielerinnen anklickbar)</a:t>
            </a:r>
          </a:p>
          <a:p>
            <a:r>
              <a:rPr lang="de-DE" sz="1200">
                <a:solidFill>
                  <a:srgbClr val="002060"/>
                </a:solidFill>
                <a:latin typeface="Calibri" pitchFamily="34" charset="0"/>
              </a:rPr>
              <a:t>(*) Zum Zeitpunkt der Fertigstellung noch keine Infos verfügbar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31" name="Picture 3">
            <a:hlinkClick r:id="rId2"/>
          </p:cNvPr>
          <p:cNvPicPr>
            <a:picLocks noChangeAspect="1" noChangeArrowheads="1"/>
          </p:cNvPicPr>
          <p:nvPr/>
        </p:nvPicPr>
        <p:blipFill>
          <a:blip r:embed="rId3"/>
          <a:srcRect/>
          <a:stretch>
            <a:fillRect/>
          </a:stretch>
        </p:blipFill>
        <p:spPr bwMode="auto">
          <a:xfrm rot="5400000">
            <a:off x="264440" y="17431"/>
            <a:ext cx="1042691" cy="1285884"/>
          </a:xfrm>
          <a:prstGeom prst="rect">
            <a:avLst/>
          </a:prstGeom>
          <a:ln>
            <a:noFill/>
          </a:ln>
          <a:effectLst>
            <a:softEdge rad="112500"/>
          </a:effectLst>
        </p:spPr>
      </p:pic>
      <p:sp>
        <p:nvSpPr>
          <p:cNvPr id="12" name="Rechteck 11"/>
          <p:cNvSpPr/>
          <p:nvPr/>
        </p:nvSpPr>
        <p:spPr>
          <a:xfrm rot="16200000">
            <a:off x="-1143356" y="3357879"/>
            <a:ext cx="40144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solidFill>
                  <a:schemeClr val="tx2">
                    <a:lumMod val="75000"/>
                  </a:schemeClr>
                </a:solidFill>
                <a:effectLst>
                  <a:outerShdw blurRad="50800" dist="39000" dir="5460000" algn="tl">
                    <a:srgbClr val="000000">
                      <a:alpha val="38000"/>
                    </a:srgbClr>
                  </a:outerShdw>
                </a:effectLst>
                <a:latin typeface="+mn-lt"/>
              </a:rPr>
              <a:t>www.minigolfsport.de</a:t>
            </a:r>
          </a:p>
        </p:txBody>
      </p:sp>
      <p:sp>
        <p:nvSpPr>
          <p:cNvPr id="13" name="Rechteck 12"/>
          <p:cNvSpPr/>
          <p:nvPr/>
        </p:nvSpPr>
        <p:spPr>
          <a:xfrm>
            <a:off x="1643042" y="500042"/>
            <a:ext cx="5695855"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8100" dir="16200000" rotWithShape="0">
                    <a:prstClr val="black">
                      <a:alpha val="40000"/>
                    </a:prstClr>
                  </a:outerShdw>
                </a:effectLst>
                <a:latin typeface="+mn-lt"/>
              </a:rPr>
              <a:t>Minigolf ist geil, weil ….</a:t>
            </a:r>
          </a:p>
        </p:txBody>
      </p:sp>
      <p:pic>
        <p:nvPicPr>
          <p:cNvPr id="23559" name="Grafik 13" descr="schriesheim3.JPG"/>
          <p:cNvPicPr>
            <a:picLocks noChangeAspect="1"/>
          </p:cNvPicPr>
          <p:nvPr/>
        </p:nvPicPr>
        <p:blipFill>
          <a:blip r:embed="rId4"/>
          <a:srcRect/>
          <a:stretch>
            <a:fillRect/>
          </a:stretch>
        </p:blipFill>
        <p:spPr bwMode="auto">
          <a:xfrm>
            <a:off x="1785938" y="1500188"/>
            <a:ext cx="5715000" cy="4286250"/>
          </a:xfrm>
          <a:prstGeom prst="rect">
            <a:avLst/>
          </a:prstGeom>
          <a:noFill/>
          <a:ln w="9525">
            <a:noFill/>
            <a:miter lim="800000"/>
            <a:headEnd/>
            <a:tailEnd/>
          </a:ln>
        </p:spPr>
      </p:pic>
      <p:sp>
        <p:nvSpPr>
          <p:cNvPr id="23560" name="Textfeld 14"/>
          <p:cNvSpPr txBox="1">
            <a:spLocks noChangeArrowheads="1"/>
          </p:cNvSpPr>
          <p:nvPr/>
        </p:nvSpPr>
        <p:spPr bwMode="auto">
          <a:xfrm>
            <a:off x="1785938" y="5786438"/>
            <a:ext cx="5786437" cy="738187"/>
          </a:xfrm>
          <a:prstGeom prst="rect">
            <a:avLst/>
          </a:prstGeom>
          <a:noFill/>
          <a:ln w="9525">
            <a:noFill/>
            <a:miter lim="800000"/>
            <a:headEnd/>
            <a:tailEnd/>
          </a:ln>
        </p:spPr>
        <p:txBody>
          <a:bodyPr>
            <a:spAutoFit/>
          </a:bodyPr>
          <a:lstStyle/>
          <a:p>
            <a:r>
              <a:rPr lang="de-DE" sz="1400">
                <a:solidFill>
                  <a:srgbClr val="002060"/>
                </a:solidFill>
                <a:latin typeface="Calibri" pitchFamily="34" charset="0"/>
              </a:rPr>
              <a:t>…. es kein vergleichbares Freizeitvergnügen gibt, dass die Massen dermaßen mobilisiert. Jährlich strömen 20 Millionen Menschen auf die Minigolfanlagen in Deutschland. Der </a:t>
            </a:r>
            <a:r>
              <a:rPr lang="de-DE" sz="1400">
                <a:solidFill>
                  <a:srgbClr val="002060"/>
                </a:solidFill>
                <a:latin typeface="Calibri" pitchFamily="34" charset="0"/>
                <a:hlinkClick r:id="rId5"/>
              </a:rPr>
              <a:t>Minigolf-Atlas</a:t>
            </a:r>
            <a:r>
              <a:rPr lang="de-DE" sz="1400">
                <a:solidFill>
                  <a:srgbClr val="002060"/>
                </a:solidFill>
                <a:latin typeface="Calibri" pitchFamily="34" charset="0"/>
              </a:rPr>
              <a:t> vom DMV zeigt, wo die nächste Anlage ist.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p:cNvSpPr/>
          <p:nvPr/>
        </p:nvSpPr>
        <p:spPr>
          <a:xfrm>
            <a:off x="6143636" y="1500174"/>
            <a:ext cx="2214578" cy="1857388"/>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 name="Rechteck 3"/>
          <p:cNvSpPr/>
          <p:nvPr/>
        </p:nvSpPr>
        <p:spPr>
          <a:xfrm>
            <a:off x="1500188" y="285750"/>
            <a:ext cx="71437" cy="550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28625" y="1285875"/>
            <a:ext cx="7929563"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1643042" y="571480"/>
            <a:ext cx="5204886"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fontAlgn="auto">
              <a:spcBef>
                <a:spcPts val="0"/>
              </a:spcBef>
              <a:spcAft>
                <a:spcPts val="0"/>
              </a:spcAft>
              <a:defRPr/>
            </a:pPr>
            <a:r>
              <a:rPr lang="de-DE" sz="2400" b="1" dirty="0">
                <a:solidFill>
                  <a:srgbClr val="FF0000"/>
                </a:solidFill>
                <a:latin typeface="+mn-lt"/>
              </a:rPr>
              <a:t>Familienvergnügen und Leistungssport</a:t>
            </a:r>
            <a:endParaRPr lang="de-DE" sz="2400" dirty="0">
              <a:solidFill>
                <a:srgbClr val="FF0000"/>
              </a:solidFill>
              <a:latin typeface="+mn-lt"/>
            </a:endParaRPr>
          </a:p>
        </p:txBody>
      </p:sp>
      <p:sp>
        <p:nvSpPr>
          <p:cNvPr id="21" name="Rechteck 20"/>
          <p:cNvSpPr/>
          <p:nvPr/>
        </p:nvSpPr>
        <p:spPr>
          <a:xfrm>
            <a:off x="6143636" y="3500438"/>
            <a:ext cx="2214578" cy="1857388"/>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4587" name="Textfeld 28"/>
          <p:cNvSpPr txBox="1">
            <a:spLocks noChangeArrowheads="1"/>
          </p:cNvSpPr>
          <p:nvPr/>
        </p:nvSpPr>
        <p:spPr bwMode="auto">
          <a:xfrm>
            <a:off x="1643063" y="1428750"/>
            <a:ext cx="4286250" cy="4400550"/>
          </a:xfrm>
          <a:prstGeom prst="rect">
            <a:avLst/>
          </a:prstGeom>
          <a:noFill/>
          <a:ln w="9525">
            <a:noFill/>
            <a:miter lim="800000"/>
            <a:headEnd/>
            <a:tailEnd/>
          </a:ln>
        </p:spPr>
        <p:txBody>
          <a:bodyPr>
            <a:spAutoFit/>
          </a:bodyPr>
          <a:lstStyle/>
          <a:p>
            <a:pPr algn="just"/>
            <a:r>
              <a:rPr lang="de-DE" sz="1400">
                <a:solidFill>
                  <a:schemeClr val="tx2"/>
                </a:solidFill>
                <a:latin typeface="Calibri" pitchFamily="34" charset="0"/>
              </a:rPr>
              <a:t>Was Minigolf für die Menschen so interessant macht, ist nicht nur die Herausforderung, mit möglichst wenigen Schlägen ins Loch zu kommen (sechsmal darf man, ist der Ball dann immer noch nicht im Loch, werden sieben Schläge notiert, was in der Minigolfsprache „Otto“ heißt). Vielmehr ist Minigolf ein Freizeitvergnügen für die gesamte Familie, ein beliebter Mittelpunkt von Firmen- und Geburtstagsfeiern, und für die ambitionierten Minigolfer ein echter Leistungssport, der deutschlandweit in 300 Vereinen (11000 Mitglieder) von der Kreisklasse bis zur 1. Bundesliga ausgeübt wird. Weltweit gibt es über 40 nationale Verbände, und der internationale Spielbetrieb reicht vom Europacup der Landesmeister bis hin zu Europameisterschaften und Weltmeisterschaften. Der Turniersport ist in Alterskategorien eingeteilt (bis 15 Jahre: Schüler/innen, bis: 19 Jahre: Junioren/innen, ab 19 Jahre: Damen und Herren, ab 45 Jahre: Senioren/innen I, ab 58 Jahre: Senioren/innen II).                     </a:t>
            </a:r>
            <a:r>
              <a:rPr lang="de-DE" sz="1400" b="1">
                <a:solidFill>
                  <a:schemeClr val="tx2"/>
                </a:solidFill>
                <a:latin typeface="Calibri" pitchFamily="34" charset="0"/>
              </a:rPr>
              <a:t>Fotos: </a:t>
            </a:r>
            <a:r>
              <a:rPr lang="de-DE" sz="1400">
                <a:solidFill>
                  <a:schemeClr val="tx2"/>
                </a:solidFill>
                <a:latin typeface="Calibri" pitchFamily="34" charset="0"/>
              </a:rPr>
              <a:t>Walter Teupe, DMV</a:t>
            </a:r>
          </a:p>
          <a:p>
            <a:pPr algn="just"/>
            <a:r>
              <a:rPr lang="de-DE" sz="1400">
                <a:solidFill>
                  <a:schemeClr val="tx2"/>
                </a:solidFill>
                <a:latin typeface="Calibri" pitchFamily="34" charset="0"/>
              </a:rPr>
              <a:t> </a:t>
            </a:r>
          </a:p>
        </p:txBody>
      </p:sp>
      <p:pic>
        <p:nvPicPr>
          <p:cNvPr id="12" name="Picture 2" descr="http://www.minigolfsport.de/images/20mio-04.jpg"/>
          <p:cNvPicPr>
            <a:picLocks noChangeAspect="1" noChangeArrowheads="1"/>
          </p:cNvPicPr>
          <p:nvPr/>
        </p:nvPicPr>
        <p:blipFill>
          <a:blip r:embed="rId2"/>
          <a:srcRect/>
          <a:stretch>
            <a:fillRect/>
          </a:stretch>
        </p:blipFill>
        <p:spPr bwMode="auto">
          <a:xfrm>
            <a:off x="6143636" y="3571876"/>
            <a:ext cx="2214558" cy="1660919"/>
          </a:xfrm>
          <a:prstGeom prst="rect">
            <a:avLst/>
          </a:prstGeom>
          <a:ln>
            <a:noFill/>
          </a:ln>
          <a:effectLst>
            <a:softEdge rad="112500"/>
          </a:effectLst>
        </p:spPr>
      </p:pic>
      <p:pic>
        <p:nvPicPr>
          <p:cNvPr id="14" name="Picture 3">
            <a:hlinkClick r:id="rId3"/>
          </p:cNvPr>
          <p:cNvPicPr>
            <a:picLocks noChangeAspect="1" noChangeArrowheads="1"/>
          </p:cNvPicPr>
          <p:nvPr/>
        </p:nvPicPr>
        <p:blipFill>
          <a:blip r:embed="rId4"/>
          <a:srcRect/>
          <a:stretch>
            <a:fillRect/>
          </a:stretch>
        </p:blipFill>
        <p:spPr bwMode="auto">
          <a:xfrm rot="5400000">
            <a:off x="264440" y="17431"/>
            <a:ext cx="1042691" cy="1285884"/>
          </a:xfrm>
          <a:prstGeom prst="rect">
            <a:avLst/>
          </a:prstGeom>
          <a:ln>
            <a:noFill/>
          </a:ln>
          <a:effectLst>
            <a:softEdge rad="112500"/>
          </a:effectLst>
        </p:spPr>
      </p:pic>
      <p:sp>
        <p:nvSpPr>
          <p:cNvPr id="11" name="Rechteck 10"/>
          <p:cNvSpPr/>
          <p:nvPr/>
        </p:nvSpPr>
        <p:spPr>
          <a:xfrm rot="16200000">
            <a:off x="-1143356" y="3357879"/>
            <a:ext cx="4014432"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de-DE" sz="3200" b="1" dirty="0">
                <a:ln w="11430"/>
                <a:solidFill>
                  <a:schemeClr val="tx2">
                    <a:lumMod val="75000"/>
                  </a:schemeClr>
                </a:solidFill>
                <a:effectLst>
                  <a:outerShdw blurRad="50800" dist="39000" dir="5460000" algn="tl">
                    <a:srgbClr val="000000">
                      <a:alpha val="38000"/>
                    </a:srgbClr>
                  </a:outerShdw>
                </a:effectLst>
                <a:latin typeface="+mn-lt"/>
              </a:rPr>
              <a:t>www.minigolfsport.de</a:t>
            </a:r>
          </a:p>
        </p:txBody>
      </p:sp>
      <p:pic>
        <p:nvPicPr>
          <p:cNvPr id="15" name="Grafik 14" descr="IMG_0254.JPG"/>
          <p:cNvPicPr>
            <a:picLocks noChangeAspect="1"/>
          </p:cNvPicPr>
          <p:nvPr/>
        </p:nvPicPr>
        <p:blipFill>
          <a:blip r:embed="rId5" cstate="print"/>
          <a:stretch>
            <a:fillRect/>
          </a:stretch>
        </p:blipFill>
        <p:spPr>
          <a:xfrm>
            <a:off x="6143636" y="1571611"/>
            <a:ext cx="2214578" cy="1660933"/>
          </a:xfrm>
          <a:prstGeom prst="rect">
            <a:avLst/>
          </a:prstGeom>
          <a:ln>
            <a:noFill/>
          </a:ln>
          <a:effectLst>
            <a:softEdge rad="112500"/>
          </a:effectLst>
        </p:spPr>
      </p:pic>
      <p:sp>
        <p:nvSpPr>
          <p:cNvPr id="24592" name="Textfeld 15"/>
          <p:cNvSpPr txBox="1">
            <a:spLocks noChangeArrowheads="1"/>
          </p:cNvSpPr>
          <p:nvPr/>
        </p:nvSpPr>
        <p:spPr bwMode="auto">
          <a:xfrm>
            <a:off x="6572250" y="3071813"/>
            <a:ext cx="1785938" cy="307975"/>
          </a:xfrm>
          <a:prstGeom prst="rect">
            <a:avLst/>
          </a:prstGeom>
          <a:noFill/>
          <a:ln w="9525">
            <a:noFill/>
            <a:miter lim="800000"/>
            <a:headEnd/>
            <a:tailEnd/>
          </a:ln>
        </p:spPr>
        <p:txBody>
          <a:bodyPr>
            <a:spAutoFit/>
          </a:bodyPr>
          <a:lstStyle/>
          <a:p>
            <a:r>
              <a:rPr lang="de-DE" sz="1400" b="1">
                <a:solidFill>
                  <a:srgbClr val="FFFF00"/>
                </a:solidFill>
                <a:latin typeface="Calibri" pitchFamily="34" charset="0"/>
              </a:rPr>
              <a:t>Familienspaß und …</a:t>
            </a:r>
          </a:p>
        </p:txBody>
      </p:sp>
      <p:sp>
        <p:nvSpPr>
          <p:cNvPr id="24593" name="Textfeld 16"/>
          <p:cNvSpPr txBox="1">
            <a:spLocks noChangeArrowheads="1"/>
          </p:cNvSpPr>
          <p:nvPr/>
        </p:nvSpPr>
        <p:spPr bwMode="auto">
          <a:xfrm>
            <a:off x="6786563" y="5000625"/>
            <a:ext cx="1785937" cy="307975"/>
          </a:xfrm>
          <a:prstGeom prst="rect">
            <a:avLst/>
          </a:prstGeom>
          <a:noFill/>
          <a:ln w="9525">
            <a:noFill/>
            <a:miter lim="800000"/>
            <a:headEnd/>
            <a:tailEnd/>
          </a:ln>
        </p:spPr>
        <p:txBody>
          <a:bodyPr>
            <a:spAutoFit/>
          </a:bodyPr>
          <a:lstStyle/>
          <a:p>
            <a:r>
              <a:rPr lang="de-DE" sz="1400" b="1">
                <a:solidFill>
                  <a:srgbClr val="FFFF00"/>
                </a:solidFill>
                <a:latin typeface="Calibri" pitchFamily="34" charset="0"/>
              </a:rPr>
              <a:t>Leistungssport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2523</Words>
  <Application>Microsoft Office PowerPoint</Application>
  <PresentationFormat>Bildschirmpräsentation (4:3)</PresentationFormat>
  <Paragraphs>357</Paragraphs>
  <Slides>23</Slides>
  <Notes>0</Notes>
  <HiddenSlides>0</HiddenSlides>
  <MMClips>0</MMClips>
  <ScaleCrop>false</ScaleCrop>
  <HeadingPairs>
    <vt:vector size="4" baseType="variant">
      <vt:variant>
        <vt:lpstr>Design</vt:lpstr>
      </vt:variant>
      <vt:variant>
        <vt:i4>1</vt:i4>
      </vt:variant>
      <vt:variant>
        <vt:lpstr>Folientitel</vt:lpstr>
      </vt:variant>
      <vt:variant>
        <vt:i4>23</vt:i4>
      </vt:variant>
    </vt:vector>
  </HeadingPairs>
  <TitlesOfParts>
    <vt:vector size="24" baseType="lpstr">
      <vt:lpstr>Larissa-Design</vt:lpstr>
      <vt:lpstr>Folie 1</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Ihr Benutzername</dc:creator>
  <cp:lastModifiedBy>Ihr Benutzername</cp:lastModifiedBy>
  <cp:revision>143</cp:revision>
  <dcterms:created xsi:type="dcterms:W3CDTF">2009-09-03T06:50:19Z</dcterms:created>
  <dcterms:modified xsi:type="dcterms:W3CDTF">2009-09-24T10:32:23Z</dcterms:modified>
</cp:coreProperties>
</file>